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0" r:id="rId1"/>
    <p:sldMasterId id="2147483651" r:id="rId2"/>
  </p:sldMasterIdLst>
  <p:notesMasterIdLst>
    <p:notesMasterId r:id="rId23"/>
  </p:notesMasterIdLst>
  <p:handoutMasterIdLst>
    <p:handoutMasterId r:id="rId24"/>
  </p:handoutMasterIdLst>
  <p:sldIdLst>
    <p:sldId id="392" r:id="rId3"/>
    <p:sldId id="380" r:id="rId4"/>
    <p:sldId id="538" r:id="rId5"/>
    <p:sldId id="515" r:id="rId6"/>
    <p:sldId id="510" r:id="rId7"/>
    <p:sldId id="527" r:id="rId8"/>
    <p:sldId id="533" r:id="rId9"/>
    <p:sldId id="531" r:id="rId10"/>
    <p:sldId id="532" r:id="rId11"/>
    <p:sldId id="529" r:id="rId12"/>
    <p:sldId id="539" r:id="rId13"/>
    <p:sldId id="504" r:id="rId14"/>
    <p:sldId id="535" r:id="rId15"/>
    <p:sldId id="537" r:id="rId16"/>
    <p:sldId id="536" r:id="rId17"/>
    <p:sldId id="540" r:id="rId18"/>
    <p:sldId id="526" r:id="rId19"/>
    <p:sldId id="528" r:id="rId20"/>
    <p:sldId id="390" r:id="rId21"/>
    <p:sldId id="534" r:id="rId22"/>
  </p:sldIdLst>
  <p:sldSz cx="9144000" cy="6858000" type="screen4x3"/>
  <p:notesSz cx="7010400" cy="9296400"/>
  <p:defaultTextStyle>
    <a:defPPr>
      <a:defRPr lang="en-US"/>
    </a:defPPr>
    <a:lvl1pPr algn="ctr" rtl="0" eaLnBrk="0" fontAlgn="base" hangingPunct="0">
      <a:spcBef>
        <a:spcPct val="0"/>
      </a:spcBef>
      <a:spcAft>
        <a:spcPct val="0"/>
      </a:spcAft>
      <a:defRPr sz="2800" b="1" u="sng" kern="1200">
        <a:solidFill>
          <a:schemeClr val="tx1"/>
        </a:solidFill>
        <a:latin typeface="Times" pitchFamily="-111" charset="0"/>
        <a:ea typeface="+mn-ea"/>
        <a:cs typeface="+mn-cs"/>
      </a:defRPr>
    </a:lvl1pPr>
    <a:lvl2pPr marL="457200" algn="ctr" rtl="0" eaLnBrk="0" fontAlgn="base" hangingPunct="0">
      <a:spcBef>
        <a:spcPct val="0"/>
      </a:spcBef>
      <a:spcAft>
        <a:spcPct val="0"/>
      </a:spcAft>
      <a:defRPr sz="2800" b="1" u="sng" kern="1200">
        <a:solidFill>
          <a:schemeClr val="tx1"/>
        </a:solidFill>
        <a:latin typeface="Times" pitchFamily="-111" charset="0"/>
        <a:ea typeface="+mn-ea"/>
        <a:cs typeface="+mn-cs"/>
      </a:defRPr>
    </a:lvl2pPr>
    <a:lvl3pPr marL="914400" algn="ctr" rtl="0" eaLnBrk="0" fontAlgn="base" hangingPunct="0">
      <a:spcBef>
        <a:spcPct val="0"/>
      </a:spcBef>
      <a:spcAft>
        <a:spcPct val="0"/>
      </a:spcAft>
      <a:defRPr sz="2800" b="1" u="sng" kern="1200">
        <a:solidFill>
          <a:schemeClr val="tx1"/>
        </a:solidFill>
        <a:latin typeface="Times" pitchFamily="-111" charset="0"/>
        <a:ea typeface="+mn-ea"/>
        <a:cs typeface="+mn-cs"/>
      </a:defRPr>
    </a:lvl3pPr>
    <a:lvl4pPr marL="1371600" algn="ctr" rtl="0" eaLnBrk="0" fontAlgn="base" hangingPunct="0">
      <a:spcBef>
        <a:spcPct val="0"/>
      </a:spcBef>
      <a:spcAft>
        <a:spcPct val="0"/>
      </a:spcAft>
      <a:defRPr sz="2800" b="1" u="sng" kern="1200">
        <a:solidFill>
          <a:schemeClr val="tx1"/>
        </a:solidFill>
        <a:latin typeface="Times" pitchFamily="-111" charset="0"/>
        <a:ea typeface="+mn-ea"/>
        <a:cs typeface="+mn-cs"/>
      </a:defRPr>
    </a:lvl4pPr>
    <a:lvl5pPr marL="1828800" algn="ctr" rtl="0" eaLnBrk="0" fontAlgn="base" hangingPunct="0">
      <a:spcBef>
        <a:spcPct val="0"/>
      </a:spcBef>
      <a:spcAft>
        <a:spcPct val="0"/>
      </a:spcAft>
      <a:defRPr sz="2800" b="1" u="sng" kern="1200">
        <a:solidFill>
          <a:schemeClr val="tx1"/>
        </a:solidFill>
        <a:latin typeface="Times" pitchFamily="-111" charset="0"/>
        <a:ea typeface="+mn-ea"/>
        <a:cs typeface="+mn-cs"/>
      </a:defRPr>
    </a:lvl5pPr>
    <a:lvl6pPr marL="2286000" algn="l" defTabSz="457200" rtl="0" eaLnBrk="1" latinLnBrk="0" hangingPunct="1">
      <a:defRPr sz="2800" b="1" u="sng" kern="1200">
        <a:solidFill>
          <a:schemeClr val="tx1"/>
        </a:solidFill>
        <a:latin typeface="Times" pitchFamily="-111" charset="0"/>
        <a:ea typeface="+mn-ea"/>
        <a:cs typeface="+mn-cs"/>
      </a:defRPr>
    </a:lvl6pPr>
    <a:lvl7pPr marL="2743200" algn="l" defTabSz="457200" rtl="0" eaLnBrk="1" latinLnBrk="0" hangingPunct="1">
      <a:defRPr sz="2800" b="1" u="sng" kern="1200">
        <a:solidFill>
          <a:schemeClr val="tx1"/>
        </a:solidFill>
        <a:latin typeface="Times" pitchFamily="-111" charset="0"/>
        <a:ea typeface="+mn-ea"/>
        <a:cs typeface="+mn-cs"/>
      </a:defRPr>
    </a:lvl7pPr>
    <a:lvl8pPr marL="3200400" algn="l" defTabSz="457200" rtl="0" eaLnBrk="1" latinLnBrk="0" hangingPunct="1">
      <a:defRPr sz="2800" b="1" u="sng" kern="1200">
        <a:solidFill>
          <a:schemeClr val="tx1"/>
        </a:solidFill>
        <a:latin typeface="Times" pitchFamily="-111" charset="0"/>
        <a:ea typeface="+mn-ea"/>
        <a:cs typeface="+mn-cs"/>
      </a:defRPr>
    </a:lvl8pPr>
    <a:lvl9pPr marL="3657600" algn="l" defTabSz="457200" rtl="0" eaLnBrk="1" latinLnBrk="0" hangingPunct="1">
      <a:defRPr sz="2800" b="1" u="sng" kern="1200">
        <a:solidFill>
          <a:schemeClr val="tx1"/>
        </a:solidFill>
        <a:latin typeface="Times"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EB1"/>
    <a:srgbClr val="C7F501"/>
    <a:srgbClr val="BAE400"/>
    <a:srgbClr val="FFFFFF"/>
    <a:srgbClr val="00FF00"/>
    <a:srgbClr val="FFFF00"/>
    <a:srgbClr val="FF00FF"/>
    <a:srgbClr val="00FFFF"/>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4" autoAdjust="0"/>
    <p:restoredTop sz="99507" autoAdjust="0"/>
  </p:normalViewPr>
  <p:slideViewPr>
    <p:cSldViewPr>
      <p:cViewPr varScale="1">
        <p:scale>
          <a:sx n="114" d="100"/>
          <a:sy n="114" d="100"/>
        </p:scale>
        <p:origin x="-296" y="-112"/>
      </p:cViewPr>
      <p:guideLst>
        <p:guide orient="horz" pos="1536"/>
        <p:guide pos="2880"/>
      </p:guideLst>
    </p:cSldViewPr>
  </p:slideViewPr>
  <p:outlineViewPr>
    <p:cViewPr>
      <p:scale>
        <a:sx n="50" d="100"/>
        <a:sy n="50" d="100"/>
      </p:scale>
      <p:origin x="0" y="35480"/>
    </p:cViewPr>
  </p:outlineViewPr>
  <p:notesTextViewPr>
    <p:cViewPr>
      <p:scale>
        <a:sx n="100" d="100"/>
        <a:sy n="100" d="100"/>
      </p:scale>
      <p:origin x="0" y="0"/>
    </p:cViewPr>
  </p:notesTextViewPr>
  <p:sorterViewPr>
    <p:cViewPr>
      <p:scale>
        <a:sx n="150" d="100"/>
        <a:sy n="150" d="100"/>
      </p:scale>
      <p:origin x="0" y="2272"/>
    </p:cViewPr>
  </p:sorterViewPr>
  <p:notesViewPr>
    <p:cSldViewPr>
      <p:cViewPr varScale="1">
        <p:scale>
          <a:sx n="106" d="100"/>
          <a:sy n="106" d="100"/>
        </p:scale>
        <p:origin x="-3424" y="-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9" tIns="45830" rIns="91659" bIns="45830" numCol="1" anchor="t" anchorCtr="0" compatLnSpc="1">
            <a:prstTxWarp prst="textNoShape">
              <a:avLst/>
            </a:prstTxWarp>
          </a:bodyPr>
          <a:lstStyle>
            <a:lvl1pPr algn="l" defTabSz="915988">
              <a:defRPr sz="1200" b="0" u="none"/>
            </a:lvl1pPr>
          </a:lstStyle>
          <a:p>
            <a:pPr>
              <a:defRPr/>
            </a:pPr>
            <a:endParaRPr lang="en-US"/>
          </a:p>
        </p:txBody>
      </p:sp>
      <p:sp>
        <p:nvSpPr>
          <p:cNvPr id="153603"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9" tIns="45830" rIns="91659" bIns="45830" numCol="1" anchor="t" anchorCtr="0" compatLnSpc="1">
            <a:prstTxWarp prst="textNoShape">
              <a:avLst/>
            </a:prstTxWarp>
          </a:bodyPr>
          <a:lstStyle>
            <a:lvl1pPr algn="r" defTabSz="915988">
              <a:defRPr sz="1200" b="0" u="none"/>
            </a:lvl1pPr>
          </a:lstStyle>
          <a:p>
            <a:pPr>
              <a:defRPr/>
            </a:pPr>
            <a:endParaRPr lang="en-US"/>
          </a:p>
        </p:txBody>
      </p:sp>
      <p:sp>
        <p:nvSpPr>
          <p:cNvPr id="153604" name="Rectangle 4"/>
          <p:cNvSpPr>
            <a:spLocks noGrp="1" noChangeArrowheads="1"/>
          </p:cNvSpPr>
          <p:nvPr>
            <p:ph type="ftr" sz="quarter" idx="2"/>
          </p:nvPr>
        </p:nvSpPr>
        <p:spPr bwMode="auto">
          <a:xfrm>
            <a:off x="0" y="8853488"/>
            <a:ext cx="3059113" cy="457200"/>
          </a:xfrm>
          <a:prstGeom prst="rect">
            <a:avLst/>
          </a:prstGeom>
          <a:noFill/>
          <a:ln w="9525">
            <a:noFill/>
            <a:miter lim="800000"/>
            <a:headEnd/>
            <a:tailEnd/>
          </a:ln>
          <a:effectLst/>
        </p:spPr>
        <p:txBody>
          <a:bodyPr vert="horz" wrap="square" lIns="91659" tIns="45830" rIns="91659" bIns="45830" numCol="1" anchor="b" anchorCtr="0" compatLnSpc="1">
            <a:prstTxWarp prst="textNoShape">
              <a:avLst/>
            </a:prstTxWarp>
          </a:bodyPr>
          <a:lstStyle>
            <a:lvl1pPr algn="l" defTabSz="915988">
              <a:defRPr sz="1200" b="0" u="none"/>
            </a:lvl1pPr>
          </a:lstStyle>
          <a:p>
            <a:pPr>
              <a:defRPr/>
            </a:pPr>
            <a:endParaRPr lang="en-US"/>
          </a:p>
        </p:txBody>
      </p:sp>
      <p:sp>
        <p:nvSpPr>
          <p:cNvPr id="153605" name="Rectangle 5"/>
          <p:cNvSpPr>
            <a:spLocks noGrp="1" noChangeArrowheads="1"/>
          </p:cNvSpPr>
          <p:nvPr>
            <p:ph type="sldNum" sz="quarter" idx="3"/>
          </p:nvPr>
        </p:nvSpPr>
        <p:spPr bwMode="auto">
          <a:xfrm>
            <a:off x="3976688" y="8853488"/>
            <a:ext cx="3059112" cy="457200"/>
          </a:xfrm>
          <a:prstGeom prst="rect">
            <a:avLst/>
          </a:prstGeom>
          <a:noFill/>
          <a:ln w="9525">
            <a:noFill/>
            <a:miter lim="800000"/>
            <a:headEnd/>
            <a:tailEnd/>
          </a:ln>
          <a:effectLst/>
        </p:spPr>
        <p:txBody>
          <a:bodyPr vert="horz" wrap="square" lIns="91659" tIns="45830" rIns="91659" bIns="45830" numCol="1" anchor="b" anchorCtr="0" compatLnSpc="1">
            <a:prstTxWarp prst="textNoShape">
              <a:avLst/>
            </a:prstTxWarp>
          </a:bodyPr>
          <a:lstStyle>
            <a:lvl1pPr algn="r" defTabSz="915988">
              <a:defRPr sz="1200" b="0" u="none"/>
            </a:lvl1pPr>
          </a:lstStyle>
          <a:p>
            <a:pPr>
              <a:defRPr/>
            </a:pPr>
            <a:fld id="{3821CEB6-E3F4-9F42-A12B-E0E0F1DB3A96}" type="slidenum">
              <a:rPr lang="en-US"/>
              <a:pPr>
                <a:defRPr/>
              </a:pPr>
              <a:t>‹#›</a:t>
            </a:fld>
            <a:endParaRPr lang="en-US"/>
          </a:p>
        </p:txBody>
      </p:sp>
    </p:spTree>
    <p:extLst>
      <p:ext uri="{BB962C8B-B14F-4D97-AF65-F5344CB8AC3E}">
        <p14:creationId xmlns:p14="http://schemas.microsoft.com/office/powerpoint/2010/main" val="1413469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l" defTabSz="931863">
              <a:defRPr sz="1200" b="0" u="none"/>
            </a:lvl1pPr>
          </a:lstStyle>
          <a:p>
            <a:pPr>
              <a:defRPr/>
            </a:pPr>
            <a:endParaRPr lang="en-US"/>
          </a:p>
        </p:txBody>
      </p:sp>
      <p:sp>
        <p:nvSpPr>
          <p:cNvPr id="3277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200" b="0" u="none"/>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8500"/>
            <a:ext cx="4648200" cy="348456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l" defTabSz="931863">
              <a:defRPr sz="1200" b="0" u="none"/>
            </a:lvl1pPr>
          </a:lstStyle>
          <a:p>
            <a:pPr>
              <a:defRPr/>
            </a:pPr>
            <a:endParaRPr lang="en-US"/>
          </a:p>
        </p:txBody>
      </p:sp>
      <p:sp>
        <p:nvSpPr>
          <p:cNvPr id="32775"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200" b="0" u="none"/>
            </a:lvl1pPr>
          </a:lstStyle>
          <a:p>
            <a:pPr>
              <a:defRPr/>
            </a:pPr>
            <a:fld id="{25108CEA-5016-DD4F-A6FA-6B583392D3AF}" type="slidenum">
              <a:rPr lang="en-US"/>
              <a:pPr>
                <a:defRPr/>
              </a:pPr>
              <a:t>‹#›</a:t>
            </a:fld>
            <a:endParaRPr lang="en-US"/>
          </a:p>
        </p:txBody>
      </p:sp>
    </p:spTree>
    <p:extLst>
      <p:ext uri="{BB962C8B-B14F-4D97-AF65-F5344CB8AC3E}">
        <p14:creationId xmlns:p14="http://schemas.microsoft.com/office/powerpoint/2010/main" val="35574385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xfrm>
            <a:off x="1182688" y="698500"/>
            <a:ext cx="4645025" cy="3484563"/>
          </a:xfrm>
          <a:ln/>
        </p:spPr>
      </p:sp>
      <p:sp>
        <p:nvSpPr>
          <p:cNvPr id="29699" name="Notes Placeholder 2"/>
          <p:cNvSpPr>
            <a:spLocks noGrp="1"/>
          </p:cNvSpPr>
          <p:nvPr>
            <p:ph type="body" idx="1"/>
          </p:nvPr>
        </p:nvSpPr>
        <p:spPr>
          <a:noFill/>
          <a:ln/>
        </p:spPr>
        <p:txBody>
          <a:bodyPr/>
          <a:lstStyle/>
          <a:p>
            <a:endParaRPr lang="en-US" smtClean="0">
              <a:latin typeface="Times" pitchFamily="-111" charset="0"/>
              <a:ea typeface="ＭＳ Ｐゴシック" pitchFamily="-111" charset="-128"/>
              <a:cs typeface="ＭＳ Ｐゴシック" pitchFamily="-111" charset="-128"/>
            </a:endParaRPr>
          </a:p>
        </p:txBody>
      </p:sp>
      <p:sp>
        <p:nvSpPr>
          <p:cNvPr id="29700" name="Slide Number Placeholder 3"/>
          <p:cNvSpPr>
            <a:spLocks noGrp="1"/>
          </p:cNvSpPr>
          <p:nvPr>
            <p:ph type="sldNum" sz="quarter" idx="5"/>
          </p:nvPr>
        </p:nvSpPr>
        <p:spPr>
          <a:noFill/>
        </p:spPr>
        <p:txBody>
          <a:bodyPr/>
          <a:lstStyle/>
          <a:p>
            <a:fld id="{654542F5-89BE-1E4B-81E6-A9083230FB1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xfrm>
            <a:off x="1182688" y="698500"/>
            <a:ext cx="4645025" cy="3484563"/>
          </a:xfrm>
          <a:ln/>
        </p:spPr>
      </p:sp>
      <p:sp>
        <p:nvSpPr>
          <p:cNvPr id="29699" name="Notes Placeholder 2"/>
          <p:cNvSpPr>
            <a:spLocks noGrp="1"/>
          </p:cNvSpPr>
          <p:nvPr>
            <p:ph type="body" idx="1"/>
          </p:nvPr>
        </p:nvSpPr>
        <p:spPr>
          <a:noFill/>
          <a:ln/>
        </p:spPr>
        <p:txBody>
          <a:bodyPr/>
          <a:lstStyle/>
          <a:p>
            <a:endParaRPr lang="en-US" smtClean="0">
              <a:latin typeface="Times" pitchFamily="-111" charset="0"/>
              <a:ea typeface="ＭＳ Ｐゴシック" pitchFamily="-111" charset="-128"/>
              <a:cs typeface="ＭＳ Ｐゴシック" pitchFamily="-111" charset="-128"/>
            </a:endParaRPr>
          </a:p>
        </p:txBody>
      </p:sp>
      <p:sp>
        <p:nvSpPr>
          <p:cNvPr id="29700" name="Slide Number Placeholder 3"/>
          <p:cNvSpPr>
            <a:spLocks noGrp="1"/>
          </p:cNvSpPr>
          <p:nvPr>
            <p:ph type="sldNum" sz="quarter" idx="5"/>
          </p:nvPr>
        </p:nvSpPr>
        <p:spPr>
          <a:noFill/>
        </p:spPr>
        <p:txBody>
          <a:bodyPr/>
          <a:lstStyle/>
          <a:p>
            <a:fld id="{654542F5-89BE-1E4B-81E6-A9083230FB1B}"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283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Chandra Source Catalog                             Chandra Users’ Committee Meeting                             April 9, 2008                             Page </a:t>
            </a:r>
          </a:p>
        </p:txBody>
      </p:sp>
      <p:sp>
        <p:nvSpPr>
          <p:cNvPr id="6" name="Rectangle 6"/>
          <p:cNvSpPr>
            <a:spLocks noGrp="1" noChangeArrowheads="1"/>
          </p:cNvSpPr>
          <p:nvPr>
            <p:ph type="sldNum" sz="quarter" idx="12"/>
          </p:nvPr>
        </p:nvSpPr>
        <p:spPr/>
        <p:txBody>
          <a:bodyPr/>
          <a:lstStyle>
            <a:lvl1pPr>
              <a:defRPr/>
            </a:lvl1pPr>
          </a:lstStyle>
          <a:p>
            <a:pPr>
              <a:defRPr/>
            </a:pPr>
            <a:fld id="{48A38088-0689-4343-B6A4-96146D2D0C4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6" name="Rectangle 6"/>
          <p:cNvSpPr>
            <a:spLocks noGrp="1" noChangeArrowheads="1"/>
          </p:cNvSpPr>
          <p:nvPr>
            <p:ph type="sldNum" sz="quarter" idx="12"/>
          </p:nvPr>
        </p:nvSpPr>
        <p:spPr>
          <a:ln/>
        </p:spPr>
        <p:txBody>
          <a:bodyPr/>
          <a:lstStyle>
            <a:lvl1pPr>
              <a:defRPr/>
            </a:lvl1pPr>
          </a:lstStyle>
          <a:p>
            <a:pPr>
              <a:defRPr/>
            </a:pPr>
            <a:fld id="{373620A1-0321-5E49-9270-9D3F996D565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6" name="Rectangle 6"/>
          <p:cNvSpPr>
            <a:spLocks noGrp="1" noChangeArrowheads="1"/>
          </p:cNvSpPr>
          <p:nvPr>
            <p:ph type="sldNum" sz="quarter" idx="12"/>
          </p:nvPr>
        </p:nvSpPr>
        <p:spPr>
          <a:ln/>
        </p:spPr>
        <p:txBody>
          <a:bodyPr/>
          <a:lstStyle>
            <a:lvl1pPr>
              <a:defRPr/>
            </a:lvl1pPr>
          </a:lstStyle>
          <a:p>
            <a:pPr>
              <a:defRPr/>
            </a:pPr>
            <a:fld id="{86F7F103-CE17-FC4C-A18F-B15B5E83E80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7" name="Rectangle 6"/>
          <p:cNvSpPr>
            <a:spLocks noGrp="1" noChangeArrowheads="1"/>
          </p:cNvSpPr>
          <p:nvPr>
            <p:ph type="sldNum" sz="quarter" idx="12"/>
          </p:nvPr>
        </p:nvSpPr>
        <p:spPr>
          <a:ln/>
        </p:spPr>
        <p:txBody>
          <a:bodyPr/>
          <a:lstStyle>
            <a:lvl1pPr>
              <a:defRPr/>
            </a:lvl1pPr>
          </a:lstStyle>
          <a:p>
            <a:pPr>
              <a:defRPr/>
            </a:pPr>
            <a:fld id="{2159B634-3C1E-2B47-B8BB-27305670D48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9" name="Rectangle 6"/>
          <p:cNvSpPr>
            <a:spLocks noGrp="1" noChangeArrowheads="1"/>
          </p:cNvSpPr>
          <p:nvPr>
            <p:ph type="sldNum" sz="quarter" idx="12"/>
          </p:nvPr>
        </p:nvSpPr>
        <p:spPr>
          <a:ln/>
        </p:spPr>
        <p:txBody>
          <a:bodyPr/>
          <a:lstStyle>
            <a:lvl1pPr>
              <a:defRPr/>
            </a:lvl1pPr>
          </a:lstStyle>
          <a:p>
            <a:pPr>
              <a:defRPr/>
            </a:pPr>
            <a:fld id="{4E332A7E-1F31-6045-98DF-632C0EE1EB2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5" name="Rectangle 6"/>
          <p:cNvSpPr>
            <a:spLocks noGrp="1" noChangeArrowheads="1"/>
          </p:cNvSpPr>
          <p:nvPr>
            <p:ph type="sldNum" sz="quarter" idx="12"/>
          </p:nvPr>
        </p:nvSpPr>
        <p:spPr>
          <a:ln/>
        </p:spPr>
        <p:txBody>
          <a:bodyPr/>
          <a:lstStyle>
            <a:lvl1pPr>
              <a:defRPr/>
            </a:lvl1pPr>
          </a:lstStyle>
          <a:p>
            <a:pPr>
              <a:defRPr/>
            </a:pPr>
            <a:fld id="{C2F2ADB9-4EC3-414F-ADC1-16FD6EA73B4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4" name="Rectangle 6"/>
          <p:cNvSpPr>
            <a:spLocks noGrp="1" noChangeArrowheads="1"/>
          </p:cNvSpPr>
          <p:nvPr>
            <p:ph type="sldNum" sz="quarter" idx="12"/>
          </p:nvPr>
        </p:nvSpPr>
        <p:spPr>
          <a:ln/>
        </p:spPr>
        <p:txBody>
          <a:bodyPr/>
          <a:lstStyle>
            <a:lvl1pPr>
              <a:defRPr/>
            </a:lvl1pPr>
          </a:lstStyle>
          <a:p>
            <a:pPr>
              <a:defRPr/>
            </a:pPr>
            <a:fld id="{1E8A0287-5F6F-2C4B-87A9-B9B9771C0C0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7" name="Rectangle 6"/>
          <p:cNvSpPr>
            <a:spLocks noGrp="1" noChangeArrowheads="1"/>
          </p:cNvSpPr>
          <p:nvPr>
            <p:ph type="sldNum" sz="quarter" idx="12"/>
          </p:nvPr>
        </p:nvSpPr>
        <p:spPr>
          <a:ln/>
        </p:spPr>
        <p:txBody>
          <a:bodyPr/>
          <a:lstStyle>
            <a:lvl1pPr>
              <a:defRPr/>
            </a:lvl1pPr>
          </a:lstStyle>
          <a:p>
            <a:pPr>
              <a:defRPr/>
            </a:pPr>
            <a:fld id="{AC152223-810C-594E-897B-AE3CF82A39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1100">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7" name="Rectangle 6"/>
          <p:cNvSpPr>
            <a:spLocks noGrp="1" noChangeArrowheads="1"/>
          </p:cNvSpPr>
          <p:nvPr>
            <p:ph type="sldNum" sz="quarter" idx="12"/>
          </p:nvPr>
        </p:nvSpPr>
        <p:spPr>
          <a:ln/>
        </p:spPr>
        <p:txBody>
          <a:bodyPr/>
          <a:lstStyle>
            <a:lvl1pPr>
              <a:defRPr/>
            </a:lvl1pPr>
          </a:lstStyle>
          <a:p>
            <a:pPr>
              <a:defRPr/>
            </a:pPr>
            <a:fld id="{469D3A94-9A99-0640-BD21-14242314C47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6" name="Rectangle 6"/>
          <p:cNvSpPr>
            <a:spLocks noGrp="1" noChangeArrowheads="1"/>
          </p:cNvSpPr>
          <p:nvPr>
            <p:ph type="sldNum" sz="quarter" idx="12"/>
          </p:nvPr>
        </p:nvSpPr>
        <p:spPr>
          <a:ln/>
        </p:spPr>
        <p:txBody>
          <a:bodyPr/>
          <a:lstStyle>
            <a:lvl1pPr>
              <a:defRPr/>
            </a:lvl1pPr>
          </a:lstStyle>
          <a:p>
            <a:pPr>
              <a:defRPr/>
            </a:pPr>
            <a:fld id="{24F91156-A48B-E944-8755-04C65C162B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Chandra Source Catalog                             Chandra Users’ Committee Meeting                             April 9, 2008                             Page </a:t>
            </a:r>
          </a:p>
        </p:txBody>
      </p:sp>
      <p:sp>
        <p:nvSpPr>
          <p:cNvPr id="6" name="Rectangle 6"/>
          <p:cNvSpPr>
            <a:spLocks noGrp="1" noChangeArrowheads="1"/>
          </p:cNvSpPr>
          <p:nvPr>
            <p:ph type="sldNum" sz="quarter" idx="12"/>
          </p:nvPr>
        </p:nvSpPr>
        <p:spPr>
          <a:ln/>
        </p:spPr>
        <p:txBody>
          <a:bodyPr/>
          <a:lstStyle>
            <a:lvl1pPr>
              <a:defRPr/>
            </a:lvl1pPr>
          </a:lstStyle>
          <a:p>
            <a:pPr>
              <a:defRPr/>
            </a:pPr>
            <a:fld id="{0B7EFF07-0B1B-0549-AD33-98DD0A69EC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838200"/>
            <a:ext cx="3810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838200"/>
            <a:ext cx="38100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1400" b="1" u="sng">
                <a:latin typeface="Times" pitchFamily="-111" charset="0"/>
              </a:defRPr>
            </a:lvl1pPr>
          </a:lstStyle>
          <a:p>
            <a:pPr>
              <a:defRPr/>
            </a:pPr>
            <a:r>
              <a:rPr lang="en-US"/>
              <a:t>Chandra Source Catalog                             Chandra Users’ Committee Meeting                             April 9, 2008                             Page </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838200"/>
            <a:ext cx="7772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6"/>
          <p:cNvSpPr>
            <a:spLocks noChangeArrowheads="1"/>
          </p:cNvSpPr>
          <p:nvPr/>
        </p:nvSpPr>
        <p:spPr bwMode="auto">
          <a:xfrm>
            <a:off x="8077200" y="228600"/>
            <a:ext cx="731838" cy="412750"/>
          </a:xfrm>
          <a:prstGeom prst="rect">
            <a:avLst/>
          </a:prstGeom>
          <a:noFill/>
          <a:ln w="9525">
            <a:noFill/>
            <a:miter lim="800000"/>
            <a:headEnd/>
            <a:tailEnd/>
          </a:ln>
          <a:effectLst/>
        </p:spPr>
        <p:txBody>
          <a:bodyPr wrap="none">
            <a:prstTxWarp prst="textNoShape">
              <a:avLst/>
            </a:prstTxWarp>
            <a:spAutoFit/>
          </a:bodyPr>
          <a:lstStyle/>
          <a:p>
            <a:pPr algn="l">
              <a:defRPr/>
            </a:pPr>
            <a:r>
              <a:rPr lang="en-US" sz="2100" b="0" u="none"/>
              <a:t>CXC</a:t>
            </a:r>
            <a:endParaRPr lang="en-US" sz="2700" b="0" u="none">
              <a:solidFill>
                <a:srgbClr val="000094"/>
              </a:solidFill>
            </a:endParaRPr>
          </a:p>
        </p:txBody>
      </p:sp>
      <p:sp>
        <p:nvSpPr>
          <p:cNvPr id="100360" name="Line 8"/>
          <p:cNvSpPr>
            <a:spLocks noChangeShapeType="1"/>
          </p:cNvSpPr>
          <p:nvPr/>
        </p:nvSpPr>
        <p:spPr bwMode="auto">
          <a:xfrm>
            <a:off x="762000" y="762000"/>
            <a:ext cx="7772400" cy="0"/>
          </a:xfrm>
          <a:prstGeom prst="line">
            <a:avLst/>
          </a:prstGeom>
          <a:noFill/>
          <a:ln w="9525">
            <a:solidFill>
              <a:srgbClr val="336699"/>
            </a:solidFill>
            <a:round/>
            <a:headEnd/>
            <a:tailEnd/>
          </a:ln>
          <a:effectLst/>
        </p:spPr>
        <p:txBody>
          <a:bodyPr wrap="none" anchor="ctr">
            <a:prstTxWarp prst="textNoShape">
              <a:avLst/>
            </a:prstTxWarp>
          </a:bodyPr>
          <a:lstStyle/>
          <a:p>
            <a:pPr>
              <a:defRPr/>
            </a:pPr>
            <a:endParaRPr lang="en-US">
              <a:latin typeface="Times" pitchFamily="-112" charset="0"/>
            </a:endParaRPr>
          </a:p>
        </p:txBody>
      </p:sp>
      <p:sp>
        <p:nvSpPr>
          <p:cNvPr id="100361" name="Rectangle 9"/>
          <p:cNvSpPr>
            <a:spLocks noGrp="1" noChangeArrowheads="1"/>
          </p:cNvSpPr>
          <p:nvPr>
            <p:ph type="ftr" sz="quarter" idx="3"/>
          </p:nvPr>
        </p:nvSpPr>
        <p:spPr bwMode="auto">
          <a:xfrm>
            <a:off x="762000" y="6477000"/>
            <a:ext cx="777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u="none">
                <a:latin typeface="Times New Roman" pitchFamily="-111" charset="0"/>
                <a:ea typeface="Times New Roman" pitchFamily="-111" charset="0"/>
                <a:cs typeface="Times New Roman" pitchFamily="-111" charset="0"/>
              </a:defRPr>
            </a:lvl1pPr>
          </a:lstStyle>
          <a:p>
            <a:pPr>
              <a:defRPr/>
            </a:pPr>
            <a:r>
              <a:rPr lang="en-US" dirty="0"/>
              <a:t>Chandra Source Catalog                               Chandra Users’ Committee Meeting                              October 15, 2008                               Page</a:t>
            </a:r>
          </a:p>
        </p:txBody>
      </p:sp>
      <p:sp>
        <p:nvSpPr>
          <p:cNvPr id="100364" name="Line 12"/>
          <p:cNvSpPr>
            <a:spLocks noChangeShapeType="1"/>
          </p:cNvSpPr>
          <p:nvPr userDrawn="1"/>
        </p:nvSpPr>
        <p:spPr bwMode="auto">
          <a:xfrm>
            <a:off x="762000" y="6477000"/>
            <a:ext cx="7772400" cy="0"/>
          </a:xfrm>
          <a:prstGeom prst="line">
            <a:avLst/>
          </a:prstGeom>
          <a:noFill/>
          <a:ln w="9525">
            <a:solidFill>
              <a:srgbClr val="336699"/>
            </a:solidFill>
            <a:round/>
            <a:headEnd/>
            <a:tailEnd/>
          </a:ln>
          <a:effectLst/>
        </p:spPr>
        <p:txBody>
          <a:bodyPr wrap="none" anchor="ctr">
            <a:prstTxWarp prst="textNoShape">
              <a:avLst/>
            </a:prstTxWarp>
          </a:bodyPr>
          <a:lstStyle/>
          <a:p>
            <a:pPr>
              <a:defRPr/>
            </a:pPr>
            <a:endParaRPr lang="en-US">
              <a:latin typeface="Times" pitchFamily="-112" charset="0"/>
            </a:endParaRPr>
          </a:p>
        </p:txBody>
      </p:sp>
      <p:pic>
        <p:nvPicPr>
          <p:cNvPr id="1032" name="Picture 13" descr="h-282-C"/>
          <p:cNvPicPr>
            <a:picLocks noChangeAspect="1" noChangeArrowheads="1"/>
          </p:cNvPicPr>
          <p:nvPr userDrawn="1"/>
        </p:nvPicPr>
        <p:blipFill>
          <a:blip r:embed="rId13"/>
          <a:srcRect/>
          <a:stretch>
            <a:fillRect/>
          </a:stretch>
        </p:blipFill>
        <p:spPr bwMode="auto">
          <a:xfrm>
            <a:off x="228600" y="152400"/>
            <a:ext cx="1371600" cy="547688"/>
          </a:xfrm>
          <a:prstGeom prst="rect">
            <a:avLst/>
          </a:prstGeom>
          <a:noFill/>
          <a:ln w="9525">
            <a:noFill/>
            <a:miter lim="800000"/>
            <a:headEnd/>
            <a:tailEnd/>
          </a:ln>
        </p:spPr>
      </p:pic>
      <p:sp>
        <p:nvSpPr>
          <p:cNvPr id="9" name="Slide Number Placeholder 8"/>
          <p:cNvSpPr>
            <a:spLocks noGrp="1"/>
          </p:cNvSpPr>
          <p:nvPr>
            <p:ph type="sldNum" sz="quarter" idx="4"/>
          </p:nvPr>
        </p:nvSpPr>
        <p:spPr>
          <a:xfrm>
            <a:off x="6553200" y="6477000"/>
            <a:ext cx="1905000" cy="2444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F317AEC-4333-094D-99AE-25D60B2533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Lst>
  <p:hf sldNum="0" hdr="0" dt="0"/>
  <p:txStyles>
    <p:titleStyle>
      <a:lvl1pPr algn="ctr" rtl="0" eaLnBrk="0" fontAlgn="base" hangingPunct="0">
        <a:spcBef>
          <a:spcPts val="1200"/>
        </a:spcBef>
        <a:spcAft>
          <a:spcPct val="0"/>
        </a:spcAft>
        <a:defRPr sz="2400">
          <a:solidFill>
            <a:schemeClr val="tx1"/>
          </a:solidFill>
          <a:latin typeface="+mj-lt"/>
          <a:ea typeface="ＭＳ Ｐゴシック" pitchFamily="26" charset="-128"/>
          <a:cs typeface="ＭＳ Ｐゴシック" pitchFamily="26" charset="-128"/>
        </a:defRPr>
      </a:lvl1pPr>
      <a:lvl2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2pPr>
      <a:lvl3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3pPr>
      <a:lvl4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4pPr>
      <a:lvl5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5pPr>
      <a:lvl6pPr marL="457200" algn="ctr" rtl="0" eaLnBrk="0" fontAlgn="base" hangingPunct="0">
        <a:spcBef>
          <a:spcPts val="1200"/>
        </a:spcBef>
        <a:spcAft>
          <a:spcPct val="0"/>
        </a:spcAft>
        <a:defRPr sz="2400">
          <a:solidFill>
            <a:schemeClr val="tx1"/>
          </a:solidFill>
          <a:latin typeface="Times New Roman" pitchFamily="-112" charset="0"/>
        </a:defRPr>
      </a:lvl6pPr>
      <a:lvl7pPr marL="914400" algn="ctr" rtl="0" eaLnBrk="0" fontAlgn="base" hangingPunct="0">
        <a:spcBef>
          <a:spcPts val="1200"/>
        </a:spcBef>
        <a:spcAft>
          <a:spcPct val="0"/>
        </a:spcAft>
        <a:defRPr sz="2400">
          <a:solidFill>
            <a:schemeClr val="tx1"/>
          </a:solidFill>
          <a:latin typeface="Times New Roman" pitchFamily="-112" charset="0"/>
        </a:defRPr>
      </a:lvl7pPr>
      <a:lvl8pPr marL="1371600" algn="ctr" rtl="0" eaLnBrk="0" fontAlgn="base" hangingPunct="0">
        <a:spcBef>
          <a:spcPts val="1200"/>
        </a:spcBef>
        <a:spcAft>
          <a:spcPct val="0"/>
        </a:spcAft>
        <a:defRPr sz="2400">
          <a:solidFill>
            <a:schemeClr val="tx1"/>
          </a:solidFill>
          <a:latin typeface="Times New Roman" pitchFamily="-112" charset="0"/>
        </a:defRPr>
      </a:lvl8pPr>
      <a:lvl9pPr marL="1828800" algn="ctr" rtl="0" eaLnBrk="0" fontAlgn="base" hangingPunct="0">
        <a:spcBef>
          <a:spcPts val="1200"/>
        </a:spcBef>
        <a:spcAft>
          <a:spcPct val="0"/>
        </a:spcAft>
        <a:defRPr sz="2400">
          <a:solidFill>
            <a:schemeClr val="tx1"/>
          </a:solidFill>
          <a:latin typeface="Times New Roman" pitchFamily="-112" charset="0"/>
        </a:defRPr>
      </a:lvl9pPr>
    </p:titleStyle>
    <p:bodyStyle>
      <a:lvl1pPr marL="342900" indent="-342900" algn="l" rtl="0" eaLnBrk="0" fontAlgn="base" hangingPunct="0">
        <a:lnSpc>
          <a:spcPct val="90000"/>
        </a:lnSpc>
        <a:spcBef>
          <a:spcPts val="600"/>
        </a:spcBef>
        <a:spcAft>
          <a:spcPct val="0"/>
        </a:spcAft>
        <a:buFont typeface="Arial" pitchFamily="-111" charset="0"/>
        <a:defRPr b="1" u="sng">
          <a:solidFill>
            <a:srgbClr val="000000"/>
          </a:solidFill>
          <a:latin typeface="+mn-lt"/>
          <a:ea typeface="ＭＳ Ｐゴシック" pitchFamily="26" charset="-128"/>
          <a:cs typeface="ＭＳ Ｐゴシック" pitchFamily="26" charset="-128"/>
        </a:defRPr>
      </a:lvl1pPr>
      <a:lvl2pPr marL="742950" indent="-285750" algn="l" rtl="0" eaLnBrk="0" fontAlgn="base" hangingPunct="0">
        <a:lnSpc>
          <a:spcPct val="90000"/>
        </a:lnSpc>
        <a:spcBef>
          <a:spcPts val="400"/>
        </a:spcBef>
        <a:spcAft>
          <a:spcPct val="0"/>
        </a:spcAft>
        <a:buFont typeface="Arial" pitchFamily="-111" charset="0"/>
        <a:buChar char="•"/>
        <a:defRPr>
          <a:solidFill>
            <a:srgbClr val="000000"/>
          </a:solidFill>
          <a:latin typeface="+mn-lt"/>
          <a:ea typeface="ＭＳ Ｐゴシック" pitchFamily="-112" charset="-128"/>
        </a:defRPr>
      </a:lvl2pPr>
      <a:lvl3pPr marL="1143000" indent="-228600" algn="l" rtl="0" eaLnBrk="0" fontAlgn="base" hangingPunct="0">
        <a:lnSpc>
          <a:spcPct val="110000"/>
        </a:lnSpc>
        <a:spcBef>
          <a:spcPct val="10000"/>
        </a:spcBef>
        <a:spcAft>
          <a:spcPct val="0"/>
        </a:spcAft>
        <a:buChar char="–"/>
        <a:defRPr sz="1400">
          <a:solidFill>
            <a:schemeClr val="tx1"/>
          </a:solidFill>
          <a:latin typeface="+mn-lt"/>
          <a:ea typeface="ＭＳ Ｐゴシック" pitchFamily="-112" charset="-128"/>
        </a:defRPr>
      </a:lvl3pPr>
      <a:lvl4pPr marL="1600200" indent="-228600" algn="l" rtl="0" eaLnBrk="0" fontAlgn="base" hangingPunct="0">
        <a:lnSpc>
          <a:spcPct val="110000"/>
        </a:lnSpc>
        <a:spcBef>
          <a:spcPct val="5000"/>
        </a:spcBef>
        <a:spcAft>
          <a:spcPct val="0"/>
        </a:spcAft>
        <a:buChar char="–"/>
        <a:defRPr sz="1400">
          <a:solidFill>
            <a:schemeClr val="tx1"/>
          </a:solidFill>
          <a:latin typeface="+mn-lt"/>
          <a:ea typeface="ＭＳ Ｐゴシック" pitchFamily="-112" charset="-128"/>
        </a:defRPr>
      </a:lvl4pPr>
      <a:lvl5pPr marL="2057400" indent="-228600" algn="l" rtl="0" eaLnBrk="0" fontAlgn="base" hangingPunct="0">
        <a:lnSpc>
          <a:spcPct val="110000"/>
        </a:lnSpc>
        <a:spcBef>
          <a:spcPct val="0"/>
        </a:spcBef>
        <a:spcAft>
          <a:spcPct val="0"/>
        </a:spcAft>
        <a:buChar char="»"/>
        <a:defRPr sz="1400">
          <a:solidFill>
            <a:schemeClr val="tx1"/>
          </a:solidFill>
          <a:latin typeface="+mn-lt"/>
          <a:ea typeface="ＭＳ Ｐゴシック" pitchFamily="-112" charset="-128"/>
        </a:defRPr>
      </a:lvl5pPr>
      <a:lvl6pPr marL="2514600" indent="-228600" algn="l" rtl="0" eaLnBrk="0" fontAlgn="base" hangingPunct="0">
        <a:lnSpc>
          <a:spcPct val="110000"/>
        </a:lnSpc>
        <a:spcBef>
          <a:spcPct val="0"/>
        </a:spcBef>
        <a:spcAft>
          <a:spcPct val="0"/>
        </a:spcAft>
        <a:defRPr sz="1400">
          <a:solidFill>
            <a:schemeClr val="tx1"/>
          </a:solidFill>
          <a:latin typeface="+mn-lt"/>
          <a:ea typeface="ＭＳ Ｐゴシック" pitchFamily="-112" charset="-128"/>
        </a:defRPr>
      </a:lvl6pPr>
      <a:lvl7pPr marL="2971800" indent="-228600" algn="l" rtl="0" eaLnBrk="0" fontAlgn="base" hangingPunct="0">
        <a:lnSpc>
          <a:spcPct val="110000"/>
        </a:lnSpc>
        <a:spcBef>
          <a:spcPct val="0"/>
        </a:spcBef>
        <a:spcAft>
          <a:spcPct val="0"/>
        </a:spcAft>
        <a:defRPr sz="1400">
          <a:solidFill>
            <a:schemeClr val="tx1"/>
          </a:solidFill>
          <a:latin typeface="+mn-lt"/>
          <a:ea typeface="ＭＳ Ｐゴシック" pitchFamily="-112" charset="-128"/>
        </a:defRPr>
      </a:lvl7pPr>
      <a:lvl8pPr marL="3429000" indent="-228600" algn="l" rtl="0" eaLnBrk="0" fontAlgn="base" hangingPunct="0">
        <a:lnSpc>
          <a:spcPct val="110000"/>
        </a:lnSpc>
        <a:spcBef>
          <a:spcPct val="0"/>
        </a:spcBef>
        <a:spcAft>
          <a:spcPct val="0"/>
        </a:spcAft>
        <a:defRPr sz="1400">
          <a:solidFill>
            <a:schemeClr val="tx1"/>
          </a:solidFill>
          <a:latin typeface="+mn-lt"/>
          <a:ea typeface="ＭＳ Ｐゴシック" pitchFamily="-112" charset="-128"/>
        </a:defRPr>
      </a:lvl8pPr>
      <a:lvl9pPr marL="3886200" indent="-228600" algn="l" rtl="0" eaLnBrk="0" fontAlgn="base" hangingPunct="0">
        <a:lnSpc>
          <a:spcPct val="110000"/>
        </a:lnSpc>
        <a:spcBef>
          <a:spcPct val="0"/>
        </a:spcBef>
        <a:spcAft>
          <a:spcPct val="0"/>
        </a:spcAft>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73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u="none">
                <a:latin typeface="Arial" pitchFamily="-111" charset="0"/>
              </a:defRPr>
            </a:lvl1pPr>
          </a:lstStyle>
          <a:p>
            <a:pPr>
              <a:defRPr/>
            </a:pPr>
            <a:endParaRPr lang="en-US"/>
          </a:p>
        </p:txBody>
      </p:sp>
      <p:sp>
        <p:nvSpPr>
          <p:cNvPr id="2273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latin typeface="Arial" pitchFamily="-111" charset="0"/>
              </a:defRPr>
            </a:lvl1pPr>
          </a:lstStyle>
          <a:p>
            <a:pPr>
              <a:defRPr/>
            </a:pPr>
            <a:r>
              <a:rPr lang="en-US"/>
              <a:t>Chandra Source Catalog                             Chandra Users’ Committee Meeting                             April 9, 2008                             Page </a:t>
            </a:r>
          </a:p>
        </p:txBody>
      </p:sp>
      <p:sp>
        <p:nvSpPr>
          <p:cNvPr id="2273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latin typeface="Arial" pitchFamily="-111" charset="0"/>
              </a:defRPr>
            </a:lvl1pPr>
          </a:lstStyle>
          <a:p>
            <a:pPr>
              <a:defRPr/>
            </a:pPr>
            <a:fld id="{5DE3F47F-2F9E-2142-BA24-55E56FAC3EA9}" type="slidenum">
              <a:rPr lang="en-US"/>
              <a:pPr>
                <a:defRPr/>
              </a:pPr>
              <a:t>‹#›</a:t>
            </a:fld>
            <a:endParaRPr lang="en-US"/>
          </a:p>
        </p:txBody>
      </p:sp>
      <p:sp>
        <p:nvSpPr>
          <p:cNvPr id="227335" name="Line 7"/>
          <p:cNvSpPr>
            <a:spLocks noChangeShapeType="1"/>
          </p:cNvSpPr>
          <p:nvPr userDrawn="1"/>
        </p:nvSpPr>
        <p:spPr bwMode="auto">
          <a:xfrm>
            <a:off x="762000" y="6477000"/>
            <a:ext cx="7772400" cy="0"/>
          </a:xfrm>
          <a:prstGeom prst="line">
            <a:avLst/>
          </a:prstGeom>
          <a:noFill/>
          <a:ln w="9525">
            <a:solidFill>
              <a:srgbClr val="336699"/>
            </a:solidFill>
            <a:round/>
            <a:headEnd/>
            <a:tailEnd/>
          </a:ln>
          <a:effectLst/>
        </p:spPr>
        <p:txBody>
          <a:bodyPr wrap="none" anchor="ctr">
            <a:prstTxWarp prst="textNoShape">
              <a:avLst/>
            </a:prstTxWarp>
          </a:bodyPr>
          <a:lstStyle/>
          <a:p>
            <a:pPr>
              <a:defRPr/>
            </a:pPr>
            <a:endParaRPr lang="en-US">
              <a:latin typeface="Times" pitchFamily="-112" charset="0"/>
            </a:endParaRPr>
          </a:p>
        </p:txBody>
      </p:sp>
      <p:pic>
        <p:nvPicPr>
          <p:cNvPr id="13320" name="Picture 8" descr="h-282-C"/>
          <p:cNvPicPr>
            <a:picLocks noChangeAspect="1" noChangeArrowheads="1"/>
          </p:cNvPicPr>
          <p:nvPr userDrawn="1"/>
        </p:nvPicPr>
        <p:blipFill>
          <a:blip r:embed="rId13"/>
          <a:srcRect/>
          <a:stretch>
            <a:fillRect/>
          </a:stretch>
        </p:blipFill>
        <p:spPr bwMode="auto">
          <a:xfrm>
            <a:off x="228600" y="152400"/>
            <a:ext cx="13716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63"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ubTitle" idx="1"/>
          </p:nvPr>
        </p:nvSpPr>
        <p:spPr>
          <a:xfrm>
            <a:off x="1371600" y="3733800"/>
            <a:ext cx="6400800" cy="2362200"/>
          </a:xfrm>
        </p:spPr>
        <p:txBody>
          <a:bodyPr/>
          <a:lstStyle/>
          <a:p>
            <a:pPr eaLnBrk="1" hangingPunct="1"/>
            <a:r>
              <a:rPr lang="en-US" dirty="0"/>
              <a:t>Progress Report</a:t>
            </a:r>
          </a:p>
          <a:p>
            <a:pPr eaLnBrk="1" hangingPunct="1"/>
            <a:endParaRPr lang="en-US" sz="1600" dirty="0"/>
          </a:p>
          <a:p>
            <a:pPr eaLnBrk="1" hangingPunct="1"/>
            <a:r>
              <a:rPr lang="en-US" sz="1600" dirty="0"/>
              <a:t>Ian Evans</a:t>
            </a:r>
          </a:p>
          <a:p>
            <a:pPr eaLnBrk="1" hangingPunct="1"/>
            <a:r>
              <a:rPr lang="en-US" sz="1600" dirty="0"/>
              <a:t>On behalf of the Chandra Source Catalog Project Team</a:t>
            </a:r>
          </a:p>
          <a:p>
            <a:pPr eaLnBrk="1" hangingPunct="1"/>
            <a:endParaRPr lang="en-US" sz="1600" dirty="0"/>
          </a:p>
          <a:p>
            <a:pPr eaLnBrk="1" hangingPunct="1"/>
            <a:r>
              <a:rPr lang="en-US" sz="1600" dirty="0"/>
              <a:t>Chandra Users’ Committee Meeting</a:t>
            </a:r>
            <a:endParaRPr lang="en-US" sz="1600" dirty="0" smtClean="0"/>
          </a:p>
          <a:p>
            <a:pPr eaLnBrk="1" hangingPunct="1"/>
            <a:r>
              <a:rPr lang="en-US" sz="1600" dirty="0" smtClean="0"/>
              <a:t>October 23, 2014</a:t>
            </a:r>
            <a:endParaRPr lang="en-US" sz="1600" dirty="0"/>
          </a:p>
        </p:txBody>
      </p:sp>
      <p:pic>
        <p:nvPicPr>
          <p:cNvPr id="27651" name="Picture 8" descr="h-282-C"/>
          <p:cNvPicPr>
            <a:picLocks noChangeAspect="1" noChangeArrowheads="1"/>
          </p:cNvPicPr>
          <p:nvPr/>
        </p:nvPicPr>
        <p:blipFill>
          <a:blip r:embed="rId2"/>
          <a:srcRect/>
          <a:stretch>
            <a:fillRect/>
          </a:stretch>
        </p:blipFill>
        <p:spPr bwMode="auto">
          <a:xfrm>
            <a:off x="762000" y="762000"/>
            <a:ext cx="7570788" cy="2849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8229600" cy="820753"/>
          </a:xfrm>
        </p:spPr>
        <p:txBody>
          <a:bodyPr anchor="t">
            <a:noAutofit/>
          </a:bodyPr>
          <a:lstStyle/>
          <a:p>
            <a:pPr algn="l"/>
            <a:r>
              <a:rPr lang="en-US" sz="1200" dirty="0" smtClean="0">
                <a:latin typeface="+mn-lt"/>
              </a:rPr>
              <a:t>For sources with more than 50 counts, with 𝜃 &lt; 3</a:t>
            </a:r>
            <a:r>
              <a:rPr lang="en-US" sz="1200" dirty="0"/>
              <a:t>′</a:t>
            </a:r>
            <a:r>
              <a:rPr lang="en-US" sz="1200" dirty="0" smtClean="0">
                <a:latin typeface="+mn-lt"/>
              </a:rPr>
              <a:t>, the distribution of extent likelihood (i.e., the likelihood that an extended source fit is preferred over a point source fit) is well-separated for actual point and 1</a:t>
            </a:r>
            <a:r>
              <a:rPr lang="en-US" sz="1200" dirty="0"/>
              <a:t>″</a:t>
            </a:r>
            <a:r>
              <a:rPr lang="en-US" sz="1200" dirty="0" smtClean="0">
                <a:latin typeface="+mn-lt"/>
              </a:rPr>
              <a:t> extended sources (top).  For this range of 𝜃 and counts, an extent likelihood threshold of 20 yields a Type 1 error (mistaking a point source for an extended source) of &lt;&lt; 1%, with a Type 2 error (missing a true extended source) of only a few percent (bottom).</a:t>
            </a:r>
            <a:endParaRPr lang="en-US" sz="1200" dirty="0">
              <a:latin typeface="+mn-lt"/>
            </a:endParaRPr>
          </a:p>
        </p:txBody>
      </p:sp>
      <p:pic>
        <p:nvPicPr>
          <p:cNvPr id="4" name="Content Placeholder 3" descr="ps_vs_1as_diff_thetale3_ngt50.pdf"/>
          <p:cNvPicPr>
            <a:picLocks noGrp="1" noChangeAspect="1"/>
          </p:cNvPicPr>
          <p:nvPr>
            <p:ph idx="1"/>
          </p:nvPr>
        </p:nvPicPr>
        <p:blipFill rotWithShape="1">
          <a:blip r:embed="rId2"/>
          <a:srcRect t="-780" b="9312"/>
          <a:stretch/>
        </p:blipFill>
        <p:spPr>
          <a:xfrm>
            <a:off x="1219200" y="777240"/>
            <a:ext cx="6560051" cy="2313432"/>
          </a:xfrm>
        </p:spPr>
      </p:pic>
      <p:pic>
        <p:nvPicPr>
          <p:cNvPr id="5" name="Picture 4" descr="ps_vs_1as_cum_thetale3_ngt50.pdf"/>
          <p:cNvPicPr>
            <a:picLocks noChangeAspect="1"/>
          </p:cNvPicPr>
          <p:nvPr/>
        </p:nvPicPr>
        <p:blipFill rotWithShape="1">
          <a:blip r:embed="rId3"/>
          <a:srcRect l="281" t="-2183" r="-281" b="-1421"/>
          <a:stretch/>
        </p:blipFill>
        <p:spPr>
          <a:xfrm>
            <a:off x="1295400" y="2935224"/>
            <a:ext cx="6501384" cy="2596896"/>
          </a:xfrm>
          <a:prstGeom prst="rect">
            <a:avLst/>
          </a:prstGeom>
        </p:spPr>
      </p:pic>
      <p:sp>
        <p:nvSpPr>
          <p:cNvPr id="6" name="Title 1"/>
          <p:cNvSpPr txBox="1">
            <a:spLocks/>
          </p:cNvSpPr>
          <p:nvPr/>
        </p:nvSpPr>
        <p:spPr bwMode="auto">
          <a:xfrm>
            <a:off x="762000" y="2286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ts val="1200"/>
              </a:spcBef>
              <a:spcAft>
                <a:spcPct val="0"/>
              </a:spcAft>
              <a:defRPr sz="2400">
                <a:solidFill>
                  <a:schemeClr val="tx1"/>
                </a:solidFill>
                <a:latin typeface="+mj-lt"/>
                <a:ea typeface="ＭＳ Ｐゴシック" pitchFamily="26" charset="-128"/>
                <a:cs typeface="ＭＳ Ｐゴシック" pitchFamily="26" charset="-128"/>
              </a:defRPr>
            </a:lvl1pPr>
            <a:lvl2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2pPr>
            <a:lvl3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3pPr>
            <a:lvl4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4pPr>
            <a:lvl5pPr algn="ctr" rtl="0" eaLnBrk="0" fontAlgn="base" hangingPunct="0">
              <a:spcBef>
                <a:spcPts val="1200"/>
              </a:spcBef>
              <a:spcAft>
                <a:spcPct val="0"/>
              </a:spcAft>
              <a:defRPr sz="2400">
                <a:solidFill>
                  <a:schemeClr val="tx1"/>
                </a:solidFill>
                <a:latin typeface="Times New Roman" pitchFamily="-112" charset="0"/>
                <a:ea typeface="ＭＳ Ｐゴシック" pitchFamily="26" charset="-128"/>
                <a:cs typeface="ＭＳ Ｐゴシック" pitchFamily="26" charset="-128"/>
              </a:defRPr>
            </a:lvl5pPr>
            <a:lvl6pPr marL="457200" algn="ctr" rtl="0" eaLnBrk="0" fontAlgn="base" hangingPunct="0">
              <a:spcBef>
                <a:spcPts val="1200"/>
              </a:spcBef>
              <a:spcAft>
                <a:spcPct val="0"/>
              </a:spcAft>
              <a:defRPr sz="2400">
                <a:solidFill>
                  <a:schemeClr val="tx1"/>
                </a:solidFill>
                <a:latin typeface="Times New Roman" pitchFamily="-112" charset="0"/>
              </a:defRPr>
            </a:lvl6pPr>
            <a:lvl7pPr marL="914400" algn="ctr" rtl="0" eaLnBrk="0" fontAlgn="base" hangingPunct="0">
              <a:spcBef>
                <a:spcPts val="1200"/>
              </a:spcBef>
              <a:spcAft>
                <a:spcPct val="0"/>
              </a:spcAft>
              <a:defRPr sz="2400">
                <a:solidFill>
                  <a:schemeClr val="tx1"/>
                </a:solidFill>
                <a:latin typeface="Times New Roman" pitchFamily="-112" charset="0"/>
              </a:defRPr>
            </a:lvl7pPr>
            <a:lvl8pPr marL="1371600" algn="ctr" rtl="0" eaLnBrk="0" fontAlgn="base" hangingPunct="0">
              <a:spcBef>
                <a:spcPts val="1200"/>
              </a:spcBef>
              <a:spcAft>
                <a:spcPct val="0"/>
              </a:spcAft>
              <a:defRPr sz="2400">
                <a:solidFill>
                  <a:schemeClr val="tx1"/>
                </a:solidFill>
                <a:latin typeface="Times New Roman" pitchFamily="-112" charset="0"/>
              </a:defRPr>
            </a:lvl8pPr>
            <a:lvl9pPr marL="1828800" algn="ctr" rtl="0" eaLnBrk="0" fontAlgn="base" hangingPunct="0">
              <a:spcBef>
                <a:spcPts val="1200"/>
              </a:spcBef>
              <a:spcAft>
                <a:spcPct val="0"/>
              </a:spcAft>
              <a:defRPr sz="2400">
                <a:solidFill>
                  <a:schemeClr val="tx1"/>
                </a:solidFill>
                <a:latin typeface="Times New Roman" pitchFamily="-112" charset="0"/>
              </a:defRPr>
            </a:lvl9pPr>
          </a:lstStyle>
          <a:p>
            <a:r>
              <a:rPr lang="en-US" b="0" u="none" dirty="0" smtClean="0"/>
              <a:t>Release 2: Extended Source Identification</a:t>
            </a:r>
          </a:p>
        </p:txBody>
      </p:sp>
      <p:sp>
        <p:nvSpPr>
          <p:cNvPr id="7"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10</a:t>
            </a:fld>
            <a:endParaRPr lang="en-US" dirty="0" smtClean="0"/>
          </a:p>
        </p:txBody>
      </p:sp>
    </p:spTree>
    <p:extLst>
      <p:ext uri="{BB962C8B-B14F-4D97-AF65-F5344CB8AC3E}">
        <p14:creationId xmlns:p14="http://schemas.microsoft.com/office/powerpoint/2010/main" val="323204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33400"/>
          </a:xfrm>
        </p:spPr>
        <p:txBody>
          <a:bodyPr/>
          <a:lstStyle/>
          <a:p>
            <a:r>
              <a:rPr lang="en-US" dirty="0" smtClean="0"/>
              <a:t>Release 2: Schedule Update</a:t>
            </a:r>
            <a:endParaRPr lang="en-US" dirty="0"/>
          </a:p>
        </p:txBody>
      </p:sp>
      <p:sp>
        <p:nvSpPr>
          <p:cNvPr id="3" name="Content Placeholder 2"/>
          <p:cNvSpPr>
            <a:spLocks noGrp="1"/>
          </p:cNvSpPr>
          <p:nvPr>
            <p:ph idx="1"/>
          </p:nvPr>
        </p:nvSpPr>
        <p:spPr>
          <a:xfrm>
            <a:off x="685800" y="762000"/>
            <a:ext cx="7924800" cy="5715000"/>
          </a:xfrm>
        </p:spPr>
        <p:txBody>
          <a:bodyPr/>
          <a:lstStyle/>
          <a:p>
            <a:pPr>
              <a:lnSpc>
                <a:spcPct val="100000"/>
              </a:lnSpc>
              <a:spcBef>
                <a:spcPts val="0"/>
              </a:spcBef>
              <a:spcAft>
                <a:spcPts val="0"/>
              </a:spcAft>
              <a:buFontTx/>
              <a:buNone/>
            </a:pPr>
            <a:r>
              <a:rPr lang="en-US" sz="2000" dirty="0" smtClean="0">
                <a:ea typeface="ＭＳ Ｐゴシック" pitchFamily="-111" charset="-128"/>
                <a:cs typeface="ＭＳ Ｐゴシック" pitchFamily="-111" charset="-128"/>
              </a:rPr>
              <a:t>Schedule Status</a:t>
            </a:r>
          </a:p>
          <a:p>
            <a:pPr lvl="1">
              <a:lnSpc>
                <a:spcPct val="100000"/>
              </a:lnSpc>
              <a:spcBef>
                <a:spcPts val="0"/>
              </a:spcBef>
              <a:spcAft>
                <a:spcPts val="0"/>
              </a:spcAft>
            </a:pPr>
            <a:r>
              <a:rPr lang="en-US" dirty="0" smtClean="0">
                <a:ea typeface="ＭＳ Ｐゴシック" pitchFamily="-111" charset="-128"/>
                <a:cs typeface="ＭＳ Ｐゴシック" pitchFamily="-111" charset="-128"/>
              </a:rPr>
              <a:t>Schedule has slipped by ~6 months since the last CUC meeting</a:t>
            </a:r>
          </a:p>
          <a:p>
            <a:pPr lvl="2">
              <a:lnSpc>
                <a:spcPct val="100000"/>
              </a:lnSpc>
              <a:spcBef>
                <a:spcPts val="0"/>
              </a:spcBef>
              <a:spcAft>
                <a:spcPts val="0"/>
              </a:spcAft>
            </a:pPr>
            <a:r>
              <a:rPr lang="en-US" sz="1600" dirty="0" smtClean="0"/>
              <a:t>Resource competition continues </a:t>
            </a:r>
            <a:r>
              <a:rPr lang="en-US" sz="1600" dirty="0" smtClean="0">
                <a:solidFill>
                  <a:srgbClr val="FF0000"/>
                </a:solidFill>
              </a:rPr>
              <a:t>largely unchanged or is marginally worse</a:t>
            </a:r>
          </a:p>
          <a:p>
            <a:pPr lvl="2">
              <a:lnSpc>
                <a:spcPct val="100000"/>
              </a:lnSpc>
              <a:spcBef>
                <a:spcPts val="0"/>
              </a:spcBef>
              <a:spcAft>
                <a:spcPts val="0"/>
              </a:spcAft>
            </a:pPr>
            <a:r>
              <a:rPr lang="en-US" sz="1600" dirty="0"/>
              <a:t>L</a:t>
            </a:r>
            <a:r>
              <a:rPr lang="en-US" sz="1600" dirty="0" smtClean="0"/>
              <a:t>oss of key science/software staff has </a:t>
            </a:r>
            <a:r>
              <a:rPr lang="en-US" sz="1600" dirty="0" smtClean="0">
                <a:solidFill>
                  <a:srgbClr val="FF0000"/>
                </a:solidFill>
              </a:rPr>
              <a:t>significantly impacted </a:t>
            </a:r>
            <a:r>
              <a:rPr lang="en-US" sz="1600" dirty="0" smtClean="0"/>
              <a:t>the schedule, particularly in areas of background determination and source fitting</a:t>
            </a:r>
          </a:p>
          <a:p>
            <a:pPr lvl="2">
              <a:lnSpc>
                <a:spcPct val="100000"/>
              </a:lnSpc>
              <a:spcBef>
                <a:spcPts val="0"/>
              </a:spcBef>
              <a:spcAft>
                <a:spcPts val="0"/>
              </a:spcAft>
            </a:pPr>
            <a:r>
              <a:rPr lang="en-US" sz="1600" dirty="0"/>
              <a:t>U</a:t>
            </a:r>
            <a:r>
              <a:rPr lang="en-US" sz="1600" dirty="0" smtClean="0"/>
              <a:t>nexpected issues with background determination, </a:t>
            </a:r>
            <a:r>
              <a:rPr lang="en-US" sz="1600" smtClean="0"/>
              <a:t>source detection and fitting </a:t>
            </a:r>
            <a:r>
              <a:rPr lang="en-US" sz="1600" dirty="0" smtClean="0">
                <a:solidFill>
                  <a:srgbClr val="FF0000"/>
                </a:solidFill>
              </a:rPr>
              <a:t>took longer than anticipated </a:t>
            </a:r>
            <a:r>
              <a:rPr lang="en-US" sz="1600" dirty="0" smtClean="0"/>
              <a:t>to investigate and resolve due to loss of key staff </a:t>
            </a:r>
          </a:p>
          <a:p>
            <a:pPr lvl="2">
              <a:lnSpc>
                <a:spcPct val="100000"/>
              </a:lnSpc>
              <a:spcBef>
                <a:spcPts val="0"/>
              </a:spcBef>
              <a:spcAft>
                <a:spcPts val="0"/>
              </a:spcAft>
            </a:pPr>
            <a:r>
              <a:rPr lang="en-US" sz="1600" dirty="0" smtClean="0"/>
              <a:t>Science algorithms through </a:t>
            </a:r>
            <a:r>
              <a:rPr lang="en-US" sz="1600" i="1" dirty="0" smtClean="0"/>
              <a:t>stacker</a:t>
            </a:r>
            <a:r>
              <a:rPr lang="en-US" sz="1600" dirty="0" smtClean="0"/>
              <a:t> pipeline </a:t>
            </a:r>
            <a:r>
              <a:rPr lang="en-US" sz="1600" dirty="0" smtClean="0">
                <a:solidFill>
                  <a:srgbClr val="008000"/>
                </a:solidFill>
              </a:rPr>
              <a:t>now mostly in place</a:t>
            </a:r>
          </a:p>
          <a:p>
            <a:pPr lvl="2">
              <a:lnSpc>
                <a:spcPct val="100000"/>
              </a:lnSpc>
              <a:spcBef>
                <a:spcPts val="0"/>
              </a:spcBef>
              <a:spcAft>
                <a:spcPts val="0"/>
              </a:spcAft>
            </a:pPr>
            <a:r>
              <a:rPr lang="en-US" sz="1600" dirty="0" smtClean="0"/>
              <a:t>Catalog </a:t>
            </a:r>
            <a:r>
              <a:rPr lang="en-US" sz="1600" dirty="0"/>
              <a:t>processing </a:t>
            </a:r>
            <a:r>
              <a:rPr lang="en-US" sz="1600" dirty="0" smtClean="0"/>
              <a:t>performance issues have been </a:t>
            </a:r>
            <a:r>
              <a:rPr lang="en-US" sz="1600" dirty="0" smtClean="0">
                <a:solidFill>
                  <a:srgbClr val="008000"/>
                </a:solidFill>
              </a:rPr>
              <a:t>resolved with new hardware</a:t>
            </a:r>
          </a:p>
          <a:p>
            <a:pPr>
              <a:lnSpc>
                <a:spcPct val="100000"/>
              </a:lnSpc>
              <a:spcBef>
                <a:spcPts val="0"/>
              </a:spcBef>
              <a:spcAft>
                <a:spcPts val="0"/>
              </a:spcAft>
            </a:pPr>
            <a:endParaRPr lang="en-US" dirty="0" smtClean="0">
              <a:solidFill>
                <a:schemeClr val="tx1"/>
              </a:solidFill>
            </a:endParaRPr>
          </a:p>
          <a:p>
            <a:pPr>
              <a:lnSpc>
                <a:spcPct val="100000"/>
              </a:lnSpc>
              <a:spcBef>
                <a:spcPts val="0"/>
              </a:spcBef>
              <a:spcAft>
                <a:spcPts val="0"/>
              </a:spcAft>
            </a:pPr>
            <a:r>
              <a:rPr lang="en-US" sz="2000" dirty="0" smtClean="0">
                <a:solidFill>
                  <a:schemeClr val="tx1"/>
                </a:solidFill>
              </a:rPr>
              <a:t>Example Schedule Impacts</a:t>
            </a:r>
          </a:p>
          <a:p>
            <a:pPr lvl="1">
              <a:lnSpc>
                <a:spcPct val="100000"/>
              </a:lnSpc>
              <a:spcBef>
                <a:spcPts val="0"/>
              </a:spcBef>
              <a:spcAft>
                <a:spcPts val="0"/>
              </a:spcAft>
            </a:pPr>
            <a:r>
              <a:rPr lang="en-US" dirty="0"/>
              <a:t>Acquired </a:t>
            </a:r>
            <a:r>
              <a:rPr lang="en-US" dirty="0" smtClean="0"/>
              <a:t>higher performance hardware following CUC recommendation</a:t>
            </a:r>
          </a:p>
          <a:p>
            <a:pPr lvl="2">
              <a:lnSpc>
                <a:spcPct val="100000"/>
              </a:lnSpc>
              <a:spcBef>
                <a:spcPts val="0"/>
              </a:spcBef>
              <a:spcAft>
                <a:spcPts val="0"/>
              </a:spcAft>
            </a:pPr>
            <a:r>
              <a:rPr lang="en-US" sz="1600" dirty="0"/>
              <a:t>L</a:t>
            </a:r>
            <a:r>
              <a:rPr lang="en-US" sz="1600" dirty="0" smtClean="0"/>
              <a:t>ack of obvious replacement candidate required careful evaluation of performance improvement to justify high cost </a:t>
            </a:r>
          </a:p>
          <a:p>
            <a:pPr lvl="2">
              <a:lnSpc>
                <a:spcPct val="100000"/>
              </a:lnSpc>
              <a:spcBef>
                <a:spcPts val="0"/>
              </a:spcBef>
              <a:spcAft>
                <a:spcPts val="0"/>
              </a:spcAft>
            </a:pPr>
            <a:r>
              <a:rPr lang="en-US" sz="1600" dirty="0" smtClean="0"/>
              <a:t>Testing </a:t>
            </a:r>
            <a:r>
              <a:rPr lang="en-US" sz="1600" dirty="0"/>
              <a:t>effort, purchase, and installation had a ~3 month impact on parts of the </a:t>
            </a:r>
            <a:r>
              <a:rPr lang="en-US" sz="1600" dirty="0" smtClean="0"/>
              <a:t>schedule</a:t>
            </a:r>
          </a:p>
          <a:p>
            <a:pPr lvl="2">
              <a:lnSpc>
                <a:spcPct val="100000"/>
              </a:lnSpc>
              <a:spcBef>
                <a:spcPts val="0"/>
              </a:spcBef>
              <a:spcAft>
                <a:spcPts val="0"/>
              </a:spcAft>
            </a:pPr>
            <a:r>
              <a:rPr lang="en-US" sz="1600" dirty="0" smtClean="0"/>
              <a:t>Proven very </a:t>
            </a:r>
            <a:r>
              <a:rPr lang="en-US" sz="1600" dirty="0"/>
              <a:t>worthwhile since testing and operations present a heavy load </a:t>
            </a:r>
          </a:p>
          <a:p>
            <a:pPr lvl="1">
              <a:lnSpc>
                <a:spcPct val="100000"/>
              </a:lnSpc>
              <a:spcBef>
                <a:spcPts val="0"/>
              </a:spcBef>
              <a:spcAft>
                <a:spcPts val="0"/>
              </a:spcAft>
            </a:pPr>
            <a:r>
              <a:rPr lang="en-US" dirty="0"/>
              <a:t>Unexpected network file server crashes </a:t>
            </a:r>
            <a:endParaRPr lang="en-US" dirty="0" smtClean="0"/>
          </a:p>
          <a:p>
            <a:pPr lvl="2">
              <a:lnSpc>
                <a:spcPct val="100000"/>
              </a:lnSpc>
              <a:spcBef>
                <a:spcPts val="0"/>
              </a:spcBef>
              <a:spcAft>
                <a:spcPts val="0"/>
              </a:spcAft>
            </a:pPr>
            <a:r>
              <a:rPr lang="en-US" sz="1600" b="0" u="none" dirty="0" smtClean="0"/>
              <a:t>To </a:t>
            </a:r>
            <a:r>
              <a:rPr lang="en-US" sz="1600" b="0" u="none" dirty="0"/>
              <a:t>minimize risk to </a:t>
            </a:r>
            <a:r>
              <a:rPr lang="en-US" sz="1600" dirty="0" smtClean="0"/>
              <a:t>CXC </a:t>
            </a:r>
            <a:r>
              <a:rPr lang="en-US" sz="1600" b="0" u="none" dirty="0" smtClean="0"/>
              <a:t>operational </a:t>
            </a:r>
            <a:r>
              <a:rPr lang="en-US" sz="1600" b="0" u="none" dirty="0"/>
              <a:t>threads, </a:t>
            </a:r>
            <a:r>
              <a:rPr lang="en-US" sz="1600" b="0" u="none" dirty="0" smtClean="0"/>
              <a:t>discontinued </a:t>
            </a:r>
            <a:r>
              <a:rPr lang="en-US" sz="1600" b="0" u="none" dirty="0"/>
              <a:t>using catalog test </a:t>
            </a:r>
            <a:r>
              <a:rPr lang="en-US" sz="1600" dirty="0" smtClean="0"/>
              <a:t> </a:t>
            </a:r>
            <a:r>
              <a:rPr lang="en-US" sz="1600" b="0" u="none" dirty="0" smtClean="0"/>
              <a:t>system </a:t>
            </a:r>
            <a:r>
              <a:rPr lang="en-US" sz="1600" b="0" u="none" dirty="0"/>
              <a:t>until a software update could be developed by the vendor and installed </a:t>
            </a:r>
            <a:endParaRPr lang="en-US" sz="1600" b="0" u="none" dirty="0" smtClean="0"/>
          </a:p>
          <a:p>
            <a:pPr lvl="2">
              <a:lnSpc>
                <a:spcPct val="100000"/>
              </a:lnSpc>
              <a:spcBef>
                <a:spcPts val="0"/>
              </a:spcBef>
              <a:spcAft>
                <a:spcPts val="0"/>
              </a:spcAft>
            </a:pPr>
            <a:r>
              <a:rPr lang="en-US" sz="1600" b="0" u="none" dirty="0" smtClean="0"/>
              <a:t>This </a:t>
            </a:r>
            <a:r>
              <a:rPr lang="en-US" sz="1600" b="0" u="none" dirty="0"/>
              <a:t>ultimately took ~2 </a:t>
            </a:r>
            <a:r>
              <a:rPr lang="en-US" sz="1600" b="0" u="none" dirty="0" smtClean="0"/>
              <a:t>months</a:t>
            </a:r>
            <a:endParaRPr lang="en-US" sz="1600" b="0" u="none" dirty="0"/>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11</a:t>
            </a:fld>
            <a:endParaRPr lang="en-US" dirty="0" smtClean="0"/>
          </a:p>
        </p:txBody>
      </p:sp>
    </p:spTree>
    <p:extLst>
      <p:ext uri="{BB962C8B-B14F-4D97-AF65-F5344CB8AC3E}">
        <p14:creationId xmlns:p14="http://schemas.microsoft.com/office/powerpoint/2010/main" val="12083113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Production Schedule</a:t>
            </a:r>
          </a:p>
        </p:txBody>
      </p:sp>
      <p:sp>
        <p:nvSpPr>
          <p:cNvPr id="19459" name="Content Placeholder 2"/>
          <p:cNvSpPr>
            <a:spLocks noGrp="1"/>
          </p:cNvSpPr>
          <p:nvPr>
            <p:ph idx="1"/>
          </p:nvPr>
        </p:nvSpPr>
        <p:spPr>
          <a:xfrm>
            <a:off x="762000" y="762000"/>
            <a:ext cx="7772400" cy="5715000"/>
          </a:xfrm>
        </p:spPr>
        <p:txBody>
          <a:bodyPr/>
          <a:lstStyle/>
          <a:p>
            <a:pPr>
              <a:lnSpc>
                <a:spcPct val="99000"/>
              </a:lnSpc>
              <a:spcBef>
                <a:spcPts val="0"/>
              </a:spcBef>
              <a:buNone/>
            </a:pPr>
            <a:r>
              <a:rPr lang="en-US" sz="2000" dirty="0" smtClean="0">
                <a:solidFill>
                  <a:schemeClr val="tx1"/>
                </a:solidFill>
              </a:rPr>
              <a:t>Operations plan</a:t>
            </a:r>
          </a:p>
          <a:p>
            <a:pPr lvl="1">
              <a:lnSpc>
                <a:spcPct val="99000"/>
              </a:lnSpc>
              <a:spcBef>
                <a:spcPts val="0"/>
              </a:spcBef>
            </a:pPr>
            <a:r>
              <a:rPr lang="en-US" sz="1800" b="1" i="1" dirty="0" smtClean="0">
                <a:solidFill>
                  <a:schemeClr val="tx1"/>
                </a:solidFill>
              </a:rPr>
              <a:t>Phase 1:</a:t>
            </a:r>
            <a:r>
              <a:rPr lang="en-US" sz="1800" b="1" dirty="0" smtClean="0">
                <a:solidFill>
                  <a:schemeClr val="tx1"/>
                </a:solidFill>
              </a:rPr>
              <a:t> run through </a:t>
            </a:r>
            <a:r>
              <a:rPr lang="en-US" sz="1800" b="1" i="1" dirty="0" smtClean="0">
                <a:solidFill>
                  <a:schemeClr val="tx1"/>
                </a:solidFill>
              </a:rPr>
              <a:t>stacker</a:t>
            </a:r>
            <a:r>
              <a:rPr lang="en-US" sz="1800" b="1" dirty="0" smtClean="0">
                <a:solidFill>
                  <a:schemeClr val="tx1"/>
                </a:solidFill>
              </a:rPr>
              <a:t> pipeline</a:t>
            </a:r>
          </a:p>
          <a:p>
            <a:pPr lvl="2">
              <a:lnSpc>
                <a:spcPct val="99000"/>
              </a:lnSpc>
              <a:spcBef>
                <a:spcPts val="0"/>
              </a:spcBef>
            </a:pPr>
            <a:r>
              <a:rPr lang="en-US" sz="1600" dirty="0" smtClean="0">
                <a:solidFill>
                  <a:schemeClr val="tx1"/>
                </a:solidFill>
              </a:rPr>
              <a:t>Creates all per-stack source detections</a:t>
            </a:r>
          </a:p>
          <a:p>
            <a:pPr lvl="2">
              <a:lnSpc>
                <a:spcPct val="99000"/>
              </a:lnSpc>
              <a:spcBef>
                <a:spcPts val="0"/>
              </a:spcBef>
            </a:pPr>
            <a:r>
              <a:rPr lang="en-US" sz="1600" dirty="0" smtClean="0">
                <a:solidFill>
                  <a:schemeClr val="tx1"/>
                </a:solidFill>
              </a:rPr>
              <a:t>Steps </a:t>
            </a:r>
            <a:r>
              <a:rPr lang="en-US" sz="1600" dirty="0" smtClean="0"/>
              <a:t>to </a:t>
            </a:r>
            <a:r>
              <a:rPr lang="en-US" sz="1600" dirty="0" smtClean="0">
                <a:solidFill>
                  <a:schemeClr val="tx1"/>
                </a:solidFill>
              </a:rPr>
              <a:t>phase 1 production</a:t>
            </a:r>
          </a:p>
          <a:p>
            <a:pPr lvl="3">
              <a:lnSpc>
                <a:spcPct val="99000"/>
              </a:lnSpc>
              <a:spcBef>
                <a:spcPts val="0"/>
              </a:spcBef>
            </a:pPr>
            <a:r>
              <a:rPr lang="en-US" sz="1600" dirty="0" smtClean="0"/>
              <a:t>CAT 4.2.6 release</a:t>
            </a:r>
            <a:endParaRPr lang="en-US" sz="1600" dirty="0"/>
          </a:p>
          <a:p>
            <a:pPr lvl="3">
              <a:lnSpc>
                <a:spcPct val="99000"/>
              </a:lnSpc>
              <a:spcBef>
                <a:spcPts val="0"/>
              </a:spcBef>
            </a:pPr>
            <a:r>
              <a:rPr lang="en-US" sz="1600" dirty="0"/>
              <a:t>Run </a:t>
            </a:r>
            <a:r>
              <a:rPr lang="en-US" sz="1600" dirty="0" smtClean="0"/>
              <a:t>“mini-test” </a:t>
            </a:r>
            <a:r>
              <a:rPr lang="en-US" sz="1600" dirty="0"/>
              <a:t>with good results</a:t>
            </a:r>
          </a:p>
          <a:p>
            <a:pPr lvl="3">
              <a:lnSpc>
                <a:spcPct val="99000"/>
              </a:lnSpc>
              <a:spcBef>
                <a:spcPts val="0"/>
              </a:spcBef>
            </a:pPr>
            <a:r>
              <a:rPr lang="en-US" sz="1600" dirty="0"/>
              <a:t>Run test of 150 </a:t>
            </a:r>
            <a:r>
              <a:rPr lang="en-US" sz="1600" dirty="0" smtClean="0"/>
              <a:t>stacks</a:t>
            </a:r>
            <a:endParaRPr lang="en-US" sz="1600" dirty="0"/>
          </a:p>
          <a:p>
            <a:pPr lvl="3">
              <a:lnSpc>
                <a:spcPct val="99000"/>
              </a:lnSpc>
              <a:spcBef>
                <a:spcPts val="0"/>
              </a:spcBef>
            </a:pPr>
            <a:r>
              <a:rPr lang="en-US" sz="1600" dirty="0" smtClean="0"/>
              <a:t>Complete science review I and feedback</a:t>
            </a:r>
          </a:p>
          <a:p>
            <a:pPr lvl="3">
              <a:lnSpc>
                <a:spcPct val="99000"/>
              </a:lnSpc>
              <a:spcBef>
                <a:spcPts val="0"/>
              </a:spcBef>
            </a:pPr>
            <a:r>
              <a:rPr lang="en-US" sz="1600" dirty="0" smtClean="0"/>
              <a:t>Set initial production parameters based on simulations</a:t>
            </a:r>
          </a:p>
          <a:p>
            <a:pPr lvl="3">
              <a:lnSpc>
                <a:spcPct val="99000"/>
              </a:lnSpc>
              <a:spcBef>
                <a:spcPts val="0"/>
              </a:spcBef>
            </a:pPr>
            <a:r>
              <a:rPr lang="en-US" sz="1600" dirty="0" smtClean="0"/>
              <a:t>CAT 4.2.7 release</a:t>
            </a:r>
            <a:endParaRPr lang="en-US" sz="1600" dirty="0"/>
          </a:p>
          <a:p>
            <a:pPr lvl="3">
              <a:lnSpc>
                <a:spcPct val="99000"/>
              </a:lnSpc>
              <a:spcBef>
                <a:spcPts val="0"/>
              </a:spcBef>
            </a:pPr>
            <a:r>
              <a:rPr lang="en-US" sz="1600" dirty="0"/>
              <a:t>Run test of 400 </a:t>
            </a:r>
            <a:r>
              <a:rPr lang="en-US" sz="1600" dirty="0" smtClean="0"/>
              <a:t>stacks (performance test)</a:t>
            </a:r>
          </a:p>
          <a:p>
            <a:pPr lvl="3">
              <a:lnSpc>
                <a:spcPct val="99000"/>
              </a:lnSpc>
              <a:spcBef>
                <a:spcPts val="0"/>
              </a:spcBef>
            </a:pPr>
            <a:r>
              <a:rPr lang="en-US" sz="1600" dirty="0"/>
              <a:t>Complete science review </a:t>
            </a:r>
            <a:r>
              <a:rPr lang="en-US" sz="1600" dirty="0" smtClean="0"/>
              <a:t>II </a:t>
            </a:r>
            <a:r>
              <a:rPr lang="en-US" sz="1600" dirty="0"/>
              <a:t>and </a:t>
            </a:r>
            <a:r>
              <a:rPr lang="en-US" sz="1600" dirty="0" smtClean="0"/>
              <a:t>feedback</a:t>
            </a:r>
          </a:p>
          <a:p>
            <a:pPr lvl="3">
              <a:lnSpc>
                <a:spcPct val="99000"/>
              </a:lnSpc>
              <a:spcBef>
                <a:spcPts val="0"/>
              </a:spcBef>
            </a:pPr>
            <a:r>
              <a:rPr lang="en-US" sz="1600" dirty="0"/>
              <a:t>R</a:t>
            </a:r>
            <a:r>
              <a:rPr lang="en-US" sz="1600" dirty="0" smtClean="0"/>
              <a:t>efine production </a:t>
            </a:r>
            <a:r>
              <a:rPr lang="en-US" sz="1600" dirty="0"/>
              <a:t>parameters based on </a:t>
            </a:r>
            <a:r>
              <a:rPr lang="en-US" sz="1600" dirty="0" smtClean="0"/>
              <a:t>simulations and run of 400</a:t>
            </a:r>
          </a:p>
          <a:p>
            <a:pPr lvl="3">
              <a:lnSpc>
                <a:spcPct val="99000"/>
              </a:lnSpc>
              <a:spcBef>
                <a:spcPts val="0"/>
              </a:spcBef>
            </a:pPr>
            <a:r>
              <a:rPr lang="en-US" sz="1600" dirty="0" smtClean="0"/>
              <a:t>CAT 4.2.8 release</a:t>
            </a:r>
          </a:p>
          <a:p>
            <a:pPr lvl="3">
              <a:lnSpc>
                <a:spcPct val="99000"/>
              </a:lnSpc>
              <a:spcBef>
                <a:spcPts val="0"/>
              </a:spcBef>
            </a:pPr>
            <a:r>
              <a:rPr lang="en-US" sz="1600" dirty="0"/>
              <a:t>Complete reprocessing of </a:t>
            </a:r>
            <a:r>
              <a:rPr lang="en-US" sz="1600" dirty="0" smtClean="0"/>
              <a:t>2012 Sep–2014 Jun aspect data </a:t>
            </a:r>
            <a:r>
              <a:rPr lang="en-US" sz="1600" dirty="0"/>
              <a:t>to fix ~0.4″ offset </a:t>
            </a:r>
            <a:r>
              <a:rPr lang="en-US" sz="1600" dirty="0" smtClean="0"/>
              <a:t>(scheduled for November)</a:t>
            </a:r>
            <a:endParaRPr lang="en-US" sz="1600" dirty="0"/>
          </a:p>
          <a:p>
            <a:pPr lvl="2">
              <a:lnSpc>
                <a:spcPct val="99000"/>
              </a:lnSpc>
              <a:spcBef>
                <a:spcPts val="0"/>
              </a:spcBef>
            </a:pPr>
            <a:r>
              <a:rPr lang="en-US" sz="1600" dirty="0"/>
              <a:t>P</a:t>
            </a:r>
            <a:r>
              <a:rPr lang="en-US" sz="1600" dirty="0" smtClean="0"/>
              <a:t>roduction run through </a:t>
            </a:r>
            <a:r>
              <a:rPr lang="en-US" sz="1600" i="1" dirty="0" smtClean="0"/>
              <a:t>stacker</a:t>
            </a:r>
            <a:r>
              <a:rPr lang="en-US" sz="1600" dirty="0" smtClean="0"/>
              <a:t>, including auto and manual QA</a:t>
            </a:r>
          </a:p>
          <a:p>
            <a:pPr lvl="2">
              <a:lnSpc>
                <a:spcPct val="99000"/>
              </a:lnSpc>
              <a:spcBef>
                <a:spcPts val="0"/>
              </a:spcBef>
            </a:pPr>
            <a:r>
              <a:rPr lang="en-US" sz="1600" dirty="0" smtClean="0"/>
              <a:t>Run </a:t>
            </a:r>
            <a:r>
              <a:rPr lang="en-US" sz="1600" i="1" dirty="0" smtClean="0"/>
              <a:t>a posteriori </a:t>
            </a:r>
            <a:r>
              <a:rPr lang="en-US" sz="1600" dirty="0" smtClean="0"/>
              <a:t>position error determination pipeline </a:t>
            </a:r>
            <a:r>
              <a:rPr lang="en-US" sz="1600" i="1" dirty="0" smtClean="0"/>
              <a:t>if required</a:t>
            </a:r>
          </a:p>
          <a:p>
            <a:pPr lvl="2">
              <a:lnSpc>
                <a:spcPct val="99000"/>
              </a:lnSpc>
              <a:spcBef>
                <a:spcPts val="0"/>
              </a:spcBef>
            </a:pPr>
            <a:r>
              <a:rPr lang="en-US" sz="1600" dirty="0">
                <a:solidFill>
                  <a:srgbClr val="0000FF"/>
                </a:solidFill>
              </a:rPr>
              <a:t>Start production </a:t>
            </a:r>
            <a:r>
              <a:rPr lang="en-US" sz="1600" dirty="0" smtClean="0">
                <a:solidFill>
                  <a:srgbClr val="0000FF"/>
                </a:solidFill>
              </a:rPr>
              <a:t>~end 2014 (time to complete: several months</a:t>
            </a:r>
            <a:r>
              <a:rPr lang="en-US" sz="1600" dirty="0" smtClean="0">
                <a:solidFill>
                  <a:srgbClr val="0000FF"/>
                </a:solidFill>
              </a:rPr>
              <a:t>)</a:t>
            </a:r>
          </a:p>
          <a:p>
            <a:pPr lvl="2">
              <a:lnSpc>
                <a:spcPct val="99000"/>
              </a:lnSpc>
              <a:spcBef>
                <a:spcPts val="0"/>
              </a:spcBef>
            </a:pPr>
            <a:r>
              <a:rPr lang="en-US" sz="1600" i="1" dirty="0" smtClean="0">
                <a:solidFill>
                  <a:srgbClr val="008000"/>
                </a:solidFill>
              </a:rPr>
              <a:t>Propose </a:t>
            </a:r>
            <a:r>
              <a:rPr lang="en-US" sz="1600" i="1" dirty="0">
                <a:solidFill>
                  <a:srgbClr val="008000"/>
                </a:solidFill>
              </a:rPr>
              <a:t>to make the per-stack source detections available to the user community in FITS binary table </a:t>
            </a:r>
            <a:r>
              <a:rPr lang="en-US" sz="1600" i="1" dirty="0" smtClean="0">
                <a:solidFill>
                  <a:srgbClr val="008000"/>
                </a:solidFill>
              </a:rPr>
              <a:t>format</a:t>
            </a:r>
            <a:endParaRPr lang="en-US" sz="1600" i="1" dirty="0">
              <a:solidFill>
                <a:srgbClr val="008000"/>
              </a:solidFill>
            </a:endParaRPr>
          </a:p>
        </p:txBody>
      </p:sp>
      <p:sp>
        <p:nvSpPr>
          <p:cNvPr id="5"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12</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Production Schedule (cont.)</a:t>
            </a:r>
          </a:p>
        </p:txBody>
      </p:sp>
      <p:sp>
        <p:nvSpPr>
          <p:cNvPr id="19459" name="Content Placeholder 2"/>
          <p:cNvSpPr>
            <a:spLocks noGrp="1"/>
          </p:cNvSpPr>
          <p:nvPr>
            <p:ph idx="1"/>
          </p:nvPr>
        </p:nvSpPr>
        <p:spPr>
          <a:xfrm>
            <a:off x="762000" y="762000"/>
            <a:ext cx="7772400" cy="5715000"/>
          </a:xfrm>
        </p:spPr>
        <p:txBody>
          <a:bodyPr/>
          <a:lstStyle/>
          <a:p>
            <a:pPr>
              <a:lnSpc>
                <a:spcPct val="100000"/>
              </a:lnSpc>
              <a:spcBef>
                <a:spcPts val="300"/>
              </a:spcBef>
              <a:buNone/>
            </a:pPr>
            <a:r>
              <a:rPr lang="en-US" sz="2000" dirty="0" smtClean="0">
                <a:solidFill>
                  <a:schemeClr val="tx1"/>
                </a:solidFill>
              </a:rPr>
              <a:t>Operations plan (cont.)</a:t>
            </a:r>
          </a:p>
          <a:p>
            <a:pPr lvl="1">
              <a:lnSpc>
                <a:spcPct val="100000"/>
              </a:lnSpc>
              <a:spcBef>
                <a:spcPts val="300"/>
              </a:spcBef>
            </a:pPr>
            <a:r>
              <a:rPr lang="en-US" sz="1800" b="1" i="1" dirty="0" smtClean="0">
                <a:solidFill>
                  <a:schemeClr val="tx1"/>
                </a:solidFill>
              </a:rPr>
              <a:t>Phase 2:</a:t>
            </a:r>
            <a:r>
              <a:rPr lang="en-US" sz="1800" b="1" dirty="0" smtClean="0">
                <a:solidFill>
                  <a:schemeClr val="tx1"/>
                </a:solidFill>
              </a:rPr>
              <a:t> run </a:t>
            </a:r>
            <a:r>
              <a:rPr lang="en-US" sz="1800" b="1" i="1" dirty="0" err="1" smtClean="0">
                <a:solidFill>
                  <a:schemeClr val="tx1"/>
                </a:solidFill>
              </a:rPr>
              <a:t>master_match</a:t>
            </a:r>
            <a:r>
              <a:rPr lang="en-US" sz="1800" b="1" dirty="0" smtClean="0">
                <a:solidFill>
                  <a:schemeClr val="tx1"/>
                </a:solidFill>
              </a:rPr>
              <a:t> </a:t>
            </a:r>
            <a:r>
              <a:rPr lang="en-US" b="1" dirty="0" smtClean="0">
                <a:solidFill>
                  <a:schemeClr val="tx1"/>
                </a:solidFill>
              </a:rPr>
              <a:t>pipeline</a:t>
            </a:r>
            <a:endParaRPr lang="en-US" sz="1800" b="1" dirty="0" smtClean="0">
              <a:solidFill>
                <a:schemeClr val="tx1"/>
              </a:solidFill>
            </a:endParaRPr>
          </a:p>
          <a:p>
            <a:pPr lvl="2">
              <a:lnSpc>
                <a:spcPct val="100000"/>
              </a:lnSpc>
              <a:spcBef>
                <a:spcPts val="300"/>
              </a:spcBef>
            </a:pPr>
            <a:r>
              <a:rPr lang="en-US" sz="1600" dirty="0" smtClean="0">
                <a:solidFill>
                  <a:schemeClr val="tx1"/>
                </a:solidFill>
              </a:rPr>
              <a:t>Merges source detections from overlapping stacks and</a:t>
            </a:r>
            <a:r>
              <a:rPr lang="en-US" sz="1600" dirty="0"/>
              <a:t> </a:t>
            </a:r>
            <a:r>
              <a:rPr lang="en-US" sz="1600" i="1" dirty="0" smtClean="0"/>
              <a:t>assigns source names</a:t>
            </a:r>
          </a:p>
          <a:p>
            <a:pPr lvl="3">
              <a:lnSpc>
                <a:spcPct val="99000"/>
              </a:lnSpc>
              <a:spcBef>
                <a:spcPts val="250"/>
              </a:spcBef>
            </a:pPr>
            <a:r>
              <a:rPr lang="en-US" sz="1600" dirty="0" smtClean="0"/>
              <a:t>Pipeline to be developed</a:t>
            </a:r>
          </a:p>
          <a:p>
            <a:pPr lvl="3">
              <a:lnSpc>
                <a:spcPct val="99000"/>
              </a:lnSpc>
              <a:spcBef>
                <a:spcPts val="250"/>
              </a:spcBef>
            </a:pPr>
            <a:r>
              <a:rPr lang="en-US" sz="1600" dirty="0" smtClean="0"/>
              <a:t>Source matching based on existing code from release 1</a:t>
            </a:r>
          </a:p>
          <a:p>
            <a:pPr lvl="3">
              <a:lnSpc>
                <a:spcPct val="99000"/>
              </a:lnSpc>
              <a:spcBef>
                <a:spcPts val="250"/>
              </a:spcBef>
            </a:pPr>
            <a:r>
              <a:rPr lang="en-US" sz="1600" dirty="0" smtClean="0"/>
              <a:t>New functionality to compute photometric upper limits</a:t>
            </a:r>
          </a:p>
          <a:p>
            <a:pPr lvl="4">
              <a:lnSpc>
                <a:spcPct val="99000"/>
              </a:lnSpc>
              <a:spcBef>
                <a:spcPts val="250"/>
              </a:spcBef>
            </a:pPr>
            <a:r>
              <a:rPr lang="en-US" sz="1600" dirty="0"/>
              <a:t>B</a:t>
            </a:r>
            <a:r>
              <a:rPr lang="en-US" sz="1600" dirty="0" smtClean="0"/>
              <a:t>ased on existing code from the release 2 pre-</a:t>
            </a:r>
            <a:r>
              <a:rPr lang="en-US" sz="1600" i="1" dirty="0" smtClean="0"/>
              <a:t>stacker</a:t>
            </a:r>
            <a:r>
              <a:rPr lang="en-US" sz="1600" dirty="0" smtClean="0"/>
              <a:t>, but </a:t>
            </a:r>
            <a:r>
              <a:rPr lang="en-US" sz="1600" dirty="0" smtClean="0">
                <a:solidFill>
                  <a:srgbClr val="FF0000"/>
                </a:solidFill>
              </a:rPr>
              <a:t>spec not yet available</a:t>
            </a:r>
          </a:p>
          <a:p>
            <a:pPr lvl="2">
              <a:lnSpc>
                <a:spcPct val="99000"/>
              </a:lnSpc>
              <a:spcBef>
                <a:spcPts val="250"/>
              </a:spcBef>
            </a:pPr>
            <a:r>
              <a:rPr lang="en-US" sz="1600" dirty="0" smtClean="0">
                <a:solidFill>
                  <a:srgbClr val="0000FF"/>
                </a:solidFill>
              </a:rPr>
              <a:t>Start production 2nd half 2015 (</a:t>
            </a:r>
            <a:r>
              <a:rPr lang="en-US" sz="1600" dirty="0">
                <a:solidFill>
                  <a:srgbClr val="0000FF"/>
                </a:solidFill>
              </a:rPr>
              <a:t>time to complete: </a:t>
            </a:r>
            <a:r>
              <a:rPr lang="en-US" sz="1600" dirty="0" smtClean="0">
                <a:solidFill>
                  <a:srgbClr val="0000FF"/>
                </a:solidFill>
              </a:rPr>
              <a:t>~ week)</a:t>
            </a:r>
            <a:endParaRPr lang="en-US" sz="1600" dirty="0">
              <a:solidFill>
                <a:srgbClr val="0000FF"/>
              </a:solidFill>
            </a:endParaRPr>
          </a:p>
        </p:txBody>
      </p:sp>
      <p:sp>
        <p:nvSpPr>
          <p:cNvPr id="5"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13</a:t>
            </a:fld>
            <a:endParaRPr lang="en-US" dirty="0" smtClean="0"/>
          </a:p>
        </p:txBody>
      </p:sp>
    </p:spTree>
    <p:extLst>
      <p:ext uri="{BB962C8B-B14F-4D97-AF65-F5344CB8AC3E}">
        <p14:creationId xmlns:p14="http://schemas.microsoft.com/office/powerpoint/2010/main" val="808760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Production Schedule (cont.)</a:t>
            </a:r>
          </a:p>
        </p:txBody>
      </p:sp>
      <p:sp>
        <p:nvSpPr>
          <p:cNvPr id="19459" name="Content Placeholder 2"/>
          <p:cNvSpPr>
            <a:spLocks noGrp="1"/>
          </p:cNvSpPr>
          <p:nvPr>
            <p:ph idx="1"/>
          </p:nvPr>
        </p:nvSpPr>
        <p:spPr>
          <a:xfrm>
            <a:off x="762000" y="762000"/>
            <a:ext cx="7772400" cy="5715000"/>
          </a:xfrm>
        </p:spPr>
        <p:txBody>
          <a:bodyPr/>
          <a:lstStyle/>
          <a:p>
            <a:pPr>
              <a:lnSpc>
                <a:spcPct val="100000"/>
              </a:lnSpc>
              <a:spcBef>
                <a:spcPts val="300"/>
              </a:spcBef>
              <a:buNone/>
            </a:pPr>
            <a:r>
              <a:rPr lang="en-US" sz="2000" dirty="0" smtClean="0">
                <a:solidFill>
                  <a:schemeClr val="tx1"/>
                </a:solidFill>
              </a:rPr>
              <a:t>Operations plan (cont.)</a:t>
            </a:r>
          </a:p>
          <a:p>
            <a:pPr lvl="1">
              <a:lnSpc>
                <a:spcPct val="99000"/>
              </a:lnSpc>
              <a:spcBef>
                <a:spcPts val="250"/>
              </a:spcBef>
            </a:pPr>
            <a:r>
              <a:rPr lang="en-US" b="1" i="1" dirty="0" smtClean="0">
                <a:solidFill>
                  <a:schemeClr val="tx1"/>
                </a:solidFill>
              </a:rPr>
              <a:t>Phase 3a:</a:t>
            </a:r>
            <a:r>
              <a:rPr lang="en-US" b="1" dirty="0" smtClean="0">
                <a:solidFill>
                  <a:schemeClr val="tx1"/>
                </a:solidFill>
              </a:rPr>
              <a:t> run </a:t>
            </a:r>
            <a:r>
              <a:rPr lang="en-US" b="1" i="1" dirty="0" smtClean="0">
                <a:solidFill>
                  <a:schemeClr val="tx1"/>
                </a:solidFill>
              </a:rPr>
              <a:t>source</a:t>
            </a:r>
            <a:r>
              <a:rPr lang="en-US" b="1" dirty="0" smtClean="0">
                <a:solidFill>
                  <a:schemeClr val="tx1"/>
                </a:solidFill>
              </a:rPr>
              <a:t> pipeline</a:t>
            </a:r>
          </a:p>
          <a:p>
            <a:pPr lvl="2">
              <a:lnSpc>
                <a:spcPct val="99000"/>
              </a:lnSpc>
              <a:spcBef>
                <a:spcPts val="250"/>
              </a:spcBef>
            </a:pPr>
            <a:r>
              <a:rPr lang="en-US" sz="1600" dirty="0" smtClean="0"/>
              <a:t>Computes source properties</a:t>
            </a:r>
          </a:p>
          <a:p>
            <a:pPr lvl="3">
              <a:lnSpc>
                <a:spcPct val="99000"/>
              </a:lnSpc>
              <a:spcBef>
                <a:spcPts val="250"/>
              </a:spcBef>
            </a:pPr>
            <a:r>
              <a:rPr lang="en-US" sz="1600" dirty="0" smtClean="0"/>
              <a:t>Pipeline to be developed</a:t>
            </a:r>
          </a:p>
          <a:p>
            <a:pPr lvl="3">
              <a:lnSpc>
                <a:spcPct val="99000"/>
              </a:lnSpc>
              <a:spcBef>
                <a:spcPts val="250"/>
              </a:spcBef>
            </a:pPr>
            <a:r>
              <a:rPr lang="en-US" sz="1600" dirty="0" smtClean="0"/>
              <a:t>Mostly based on release 1 code updated with enhanced functionality</a:t>
            </a:r>
          </a:p>
          <a:p>
            <a:pPr lvl="4">
              <a:lnSpc>
                <a:spcPct val="99000"/>
              </a:lnSpc>
              <a:spcBef>
                <a:spcPts val="250"/>
              </a:spcBef>
            </a:pPr>
            <a:r>
              <a:rPr lang="en-US" sz="1600" dirty="0" smtClean="0"/>
              <a:t>Aperture photometry — significant update to release 1 algorithms</a:t>
            </a:r>
          </a:p>
          <a:p>
            <a:pPr lvl="5">
              <a:lnSpc>
                <a:spcPct val="99000"/>
              </a:lnSpc>
              <a:spcBef>
                <a:spcPts val="250"/>
              </a:spcBef>
            </a:pPr>
            <a:r>
              <a:rPr lang="en-US" sz="1600" dirty="0" smtClean="0">
                <a:solidFill>
                  <a:srgbClr val="008000"/>
                </a:solidFill>
              </a:rPr>
              <a:t>spec/tool development mostly complete</a:t>
            </a:r>
          </a:p>
          <a:p>
            <a:pPr lvl="4">
              <a:lnSpc>
                <a:spcPct val="99000"/>
              </a:lnSpc>
              <a:spcBef>
                <a:spcPts val="250"/>
              </a:spcBef>
            </a:pPr>
            <a:r>
              <a:rPr lang="en-US" sz="1600" dirty="0" smtClean="0"/>
              <a:t>Bayesian blocks observation partitioning — new functionality</a:t>
            </a:r>
          </a:p>
          <a:p>
            <a:pPr lvl="5">
              <a:lnSpc>
                <a:spcPct val="99000"/>
              </a:lnSpc>
              <a:spcBef>
                <a:spcPts val="250"/>
              </a:spcBef>
            </a:pPr>
            <a:r>
              <a:rPr lang="en-US" sz="1600" dirty="0" smtClean="0">
                <a:solidFill>
                  <a:srgbClr val="008000"/>
                </a:solidFill>
              </a:rPr>
              <a:t>science prototype/draft spec exists</a:t>
            </a:r>
          </a:p>
          <a:p>
            <a:pPr lvl="4">
              <a:lnSpc>
                <a:spcPct val="99000"/>
              </a:lnSpc>
              <a:spcBef>
                <a:spcPts val="250"/>
              </a:spcBef>
            </a:pPr>
            <a:r>
              <a:rPr lang="en-US" sz="1600" dirty="0" smtClean="0"/>
              <a:t>Hardness ratios — revised to use PDFs from aperture photometry</a:t>
            </a:r>
          </a:p>
          <a:p>
            <a:pPr lvl="5">
              <a:lnSpc>
                <a:spcPct val="99000"/>
              </a:lnSpc>
              <a:spcBef>
                <a:spcPts val="250"/>
              </a:spcBef>
            </a:pPr>
            <a:r>
              <a:rPr lang="en-US" sz="1600" dirty="0"/>
              <a:t>s</a:t>
            </a:r>
            <a:r>
              <a:rPr lang="en-US" sz="1600" dirty="0" smtClean="0"/>
              <a:t>traightforward, but </a:t>
            </a:r>
            <a:r>
              <a:rPr lang="en-US" sz="1600" dirty="0" smtClean="0">
                <a:solidFill>
                  <a:srgbClr val="FF0000"/>
                </a:solidFill>
              </a:rPr>
              <a:t>spec </a:t>
            </a:r>
            <a:r>
              <a:rPr lang="en-US" sz="1600" dirty="0">
                <a:solidFill>
                  <a:srgbClr val="FF0000"/>
                </a:solidFill>
              </a:rPr>
              <a:t>not </a:t>
            </a:r>
            <a:r>
              <a:rPr lang="en-US" sz="1600" dirty="0" smtClean="0">
                <a:solidFill>
                  <a:srgbClr val="FF0000"/>
                </a:solidFill>
              </a:rPr>
              <a:t>yet available </a:t>
            </a:r>
          </a:p>
          <a:p>
            <a:pPr lvl="4">
              <a:lnSpc>
                <a:spcPct val="99000"/>
              </a:lnSpc>
              <a:spcBef>
                <a:spcPts val="250"/>
              </a:spcBef>
            </a:pPr>
            <a:r>
              <a:rPr lang="en-US" sz="1600" dirty="0" smtClean="0"/>
              <a:t>Spectral model fluxes and spectral fits — minor update to release 1 </a:t>
            </a:r>
          </a:p>
          <a:p>
            <a:pPr lvl="5">
              <a:lnSpc>
                <a:spcPct val="99000"/>
              </a:lnSpc>
              <a:spcBef>
                <a:spcPts val="250"/>
              </a:spcBef>
            </a:pPr>
            <a:r>
              <a:rPr lang="en-US" sz="1600" dirty="0" smtClean="0">
                <a:solidFill>
                  <a:srgbClr val="008000"/>
                </a:solidFill>
              </a:rPr>
              <a:t>draft spec exists </a:t>
            </a:r>
            <a:r>
              <a:rPr lang="en-US" sz="1600" dirty="0" smtClean="0"/>
              <a:t>(needs review)</a:t>
            </a:r>
            <a:endParaRPr lang="en-US" sz="1600" dirty="0"/>
          </a:p>
          <a:p>
            <a:pPr lvl="4">
              <a:lnSpc>
                <a:spcPct val="99000"/>
              </a:lnSpc>
              <a:spcBef>
                <a:spcPts val="250"/>
              </a:spcBef>
            </a:pPr>
            <a:r>
              <a:rPr lang="en-US" sz="1600" dirty="0" smtClean="0"/>
              <a:t>Temporal variability analysis — intra-</a:t>
            </a:r>
            <a:r>
              <a:rPr lang="en-US" sz="1600" dirty="0"/>
              <a:t>o</a:t>
            </a:r>
            <a:r>
              <a:rPr lang="en-US" sz="1600" dirty="0" smtClean="0"/>
              <a:t>bservation minor </a:t>
            </a:r>
            <a:r>
              <a:rPr lang="en-US" sz="1600" dirty="0"/>
              <a:t>update to release </a:t>
            </a:r>
            <a:r>
              <a:rPr lang="en-US" sz="1600" dirty="0" smtClean="0"/>
              <a:t>1; inter-observation </a:t>
            </a:r>
            <a:r>
              <a:rPr lang="en-US" sz="1600" dirty="0"/>
              <a:t>revised to use PDFs from aperture photometry</a:t>
            </a:r>
            <a:endParaRPr lang="en-US" sz="1600" dirty="0" smtClean="0"/>
          </a:p>
          <a:p>
            <a:pPr lvl="5">
              <a:lnSpc>
                <a:spcPct val="99000"/>
              </a:lnSpc>
              <a:spcBef>
                <a:spcPts val="250"/>
              </a:spcBef>
            </a:pPr>
            <a:r>
              <a:rPr lang="en-US" sz="1600" dirty="0" smtClean="0"/>
              <a:t> </a:t>
            </a:r>
            <a:r>
              <a:rPr lang="en-US" sz="1600" dirty="0"/>
              <a:t>straightforward, but </a:t>
            </a:r>
            <a:r>
              <a:rPr lang="en-US" sz="1600" dirty="0">
                <a:solidFill>
                  <a:srgbClr val="FF0000"/>
                </a:solidFill>
              </a:rPr>
              <a:t>spec not </a:t>
            </a:r>
            <a:r>
              <a:rPr lang="en-US" sz="1600" dirty="0" smtClean="0">
                <a:solidFill>
                  <a:srgbClr val="FF0000"/>
                </a:solidFill>
              </a:rPr>
              <a:t>yet available</a:t>
            </a:r>
          </a:p>
          <a:p>
            <a:pPr lvl="2">
              <a:lnSpc>
                <a:spcPct val="99000"/>
              </a:lnSpc>
              <a:spcBef>
                <a:spcPts val="250"/>
              </a:spcBef>
            </a:pPr>
            <a:r>
              <a:rPr lang="en-US" sz="1600" dirty="0">
                <a:solidFill>
                  <a:srgbClr val="0000FF"/>
                </a:solidFill>
              </a:rPr>
              <a:t>Start production 2nd half </a:t>
            </a:r>
            <a:r>
              <a:rPr lang="en-US" sz="1600" dirty="0" smtClean="0">
                <a:solidFill>
                  <a:srgbClr val="0000FF"/>
                </a:solidFill>
              </a:rPr>
              <a:t>2015 (</a:t>
            </a:r>
            <a:r>
              <a:rPr lang="en-US" sz="1600" dirty="0">
                <a:solidFill>
                  <a:srgbClr val="0000FF"/>
                </a:solidFill>
              </a:rPr>
              <a:t>time to complete: </a:t>
            </a:r>
            <a:r>
              <a:rPr lang="en-US" sz="1600" dirty="0" smtClean="0">
                <a:solidFill>
                  <a:srgbClr val="0000FF"/>
                </a:solidFill>
              </a:rPr>
              <a:t>~ month)</a:t>
            </a:r>
            <a:endParaRPr lang="en-US" sz="1600" dirty="0">
              <a:solidFill>
                <a:srgbClr val="0000FF"/>
              </a:solidFill>
            </a:endParaRPr>
          </a:p>
          <a:p>
            <a:pPr lvl="2">
              <a:lnSpc>
                <a:spcPct val="99000"/>
              </a:lnSpc>
              <a:spcBef>
                <a:spcPts val="250"/>
              </a:spcBef>
            </a:pPr>
            <a:endParaRPr lang="en-US" sz="1600" dirty="0">
              <a:solidFill>
                <a:srgbClr val="FF0000"/>
              </a:solidFill>
            </a:endParaRPr>
          </a:p>
        </p:txBody>
      </p:sp>
      <p:sp>
        <p:nvSpPr>
          <p:cNvPr id="5"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14</a:t>
            </a:fld>
            <a:endParaRPr lang="en-US" dirty="0" smtClean="0"/>
          </a:p>
        </p:txBody>
      </p:sp>
    </p:spTree>
    <p:extLst>
      <p:ext uri="{BB962C8B-B14F-4D97-AF65-F5344CB8AC3E}">
        <p14:creationId xmlns:p14="http://schemas.microsoft.com/office/powerpoint/2010/main" val="156940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Production </a:t>
            </a:r>
            <a:r>
              <a:rPr lang="en-US" dirty="0"/>
              <a:t>Schedule (cont.)</a:t>
            </a:r>
            <a:endParaRPr lang="en-US" dirty="0" smtClean="0"/>
          </a:p>
        </p:txBody>
      </p:sp>
      <p:sp>
        <p:nvSpPr>
          <p:cNvPr id="19459" name="Content Placeholder 2"/>
          <p:cNvSpPr>
            <a:spLocks noGrp="1"/>
          </p:cNvSpPr>
          <p:nvPr>
            <p:ph idx="1"/>
          </p:nvPr>
        </p:nvSpPr>
        <p:spPr>
          <a:xfrm>
            <a:off x="762000" y="762000"/>
            <a:ext cx="7772400" cy="5715000"/>
          </a:xfrm>
        </p:spPr>
        <p:txBody>
          <a:bodyPr/>
          <a:lstStyle/>
          <a:p>
            <a:pPr>
              <a:lnSpc>
                <a:spcPct val="100000"/>
              </a:lnSpc>
              <a:spcBef>
                <a:spcPts val="300"/>
              </a:spcBef>
              <a:buNone/>
            </a:pPr>
            <a:r>
              <a:rPr lang="en-US" sz="2000" dirty="0" smtClean="0">
                <a:solidFill>
                  <a:schemeClr val="tx1"/>
                </a:solidFill>
              </a:rPr>
              <a:t>Operations plan (cont.)</a:t>
            </a:r>
          </a:p>
          <a:p>
            <a:pPr lvl="1">
              <a:lnSpc>
                <a:spcPct val="100000"/>
              </a:lnSpc>
              <a:spcBef>
                <a:spcPts val="300"/>
              </a:spcBef>
            </a:pPr>
            <a:r>
              <a:rPr lang="en-US" sz="1800" b="1" i="1" dirty="0" smtClean="0">
                <a:solidFill>
                  <a:schemeClr val="tx1"/>
                </a:solidFill>
              </a:rPr>
              <a:t>Phase 3b:</a:t>
            </a:r>
            <a:r>
              <a:rPr lang="en-US" sz="1800" b="1" dirty="0" smtClean="0">
                <a:solidFill>
                  <a:schemeClr val="tx1"/>
                </a:solidFill>
              </a:rPr>
              <a:t> run </a:t>
            </a:r>
            <a:r>
              <a:rPr lang="en-US" sz="1800" b="1" i="1" dirty="0" smtClean="0">
                <a:solidFill>
                  <a:schemeClr val="tx1"/>
                </a:solidFill>
              </a:rPr>
              <a:t>master</a:t>
            </a:r>
            <a:r>
              <a:rPr lang="en-US" sz="1800" b="1" dirty="0" smtClean="0">
                <a:solidFill>
                  <a:schemeClr val="tx1"/>
                </a:solidFill>
              </a:rPr>
              <a:t> pipeline</a:t>
            </a:r>
          </a:p>
          <a:p>
            <a:pPr lvl="2">
              <a:lnSpc>
                <a:spcPct val="100000"/>
              </a:lnSpc>
              <a:spcBef>
                <a:spcPts val="300"/>
              </a:spcBef>
            </a:pPr>
            <a:r>
              <a:rPr lang="en-US" sz="1600" dirty="0" smtClean="0"/>
              <a:t>Merges properties for each unique source on the sky</a:t>
            </a:r>
          </a:p>
          <a:p>
            <a:pPr lvl="3">
              <a:lnSpc>
                <a:spcPct val="100000"/>
              </a:lnSpc>
              <a:spcBef>
                <a:spcPts val="300"/>
              </a:spcBef>
            </a:pPr>
            <a:r>
              <a:rPr lang="en-US" sz="1600" dirty="0"/>
              <a:t>Pipeline to be developed</a:t>
            </a:r>
          </a:p>
          <a:p>
            <a:pPr lvl="3">
              <a:lnSpc>
                <a:spcPct val="100000"/>
              </a:lnSpc>
              <a:spcBef>
                <a:spcPts val="300"/>
              </a:spcBef>
            </a:pPr>
            <a:r>
              <a:rPr lang="en-US" sz="1600" dirty="0" smtClean="0"/>
              <a:t>Similar </a:t>
            </a:r>
            <a:r>
              <a:rPr lang="en-US" sz="1600" dirty="0"/>
              <a:t>to merge processing from </a:t>
            </a:r>
            <a:r>
              <a:rPr lang="en-US" sz="1600" dirty="0" smtClean="0"/>
              <a:t>release </a:t>
            </a:r>
            <a:r>
              <a:rPr lang="en-US" sz="1600" dirty="0"/>
              <a:t>1 </a:t>
            </a:r>
            <a:r>
              <a:rPr lang="en-US" sz="1600" i="1" dirty="0"/>
              <a:t>master</a:t>
            </a:r>
            <a:r>
              <a:rPr lang="en-US" sz="1600" dirty="0"/>
              <a:t> pipeline</a:t>
            </a:r>
          </a:p>
          <a:p>
            <a:pPr lvl="3">
              <a:lnSpc>
                <a:spcPct val="100000"/>
              </a:lnSpc>
              <a:spcBef>
                <a:spcPts val="300"/>
              </a:spcBef>
            </a:pPr>
            <a:r>
              <a:rPr lang="en-US" sz="1600" dirty="0"/>
              <a:t>Mostly uses components from the </a:t>
            </a:r>
            <a:r>
              <a:rPr lang="en-US" sz="1600" i="1" dirty="0"/>
              <a:t>source</a:t>
            </a:r>
            <a:r>
              <a:rPr lang="en-US" sz="1600" dirty="0"/>
              <a:t> </a:t>
            </a:r>
            <a:r>
              <a:rPr lang="en-US" sz="1600" dirty="0" smtClean="0"/>
              <a:t>pipeline </a:t>
            </a:r>
            <a:r>
              <a:rPr lang="en-US" sz="1600" dirty="0"/>
              <a:t>with groups </a:t>
            </a:r>
            <a:r>
              <a:rPr lang="en-US" sz="1600" dirty="0" smtClean="0"/>
              <a:t>redefined, </a:t>
            </a:r>
            <a:r>
              <a:rPr lang="en-US" sz="1600" dirty="0"/>
              <a:t>but </a:t>
            </a:r>
            <a:r>
              <a:rPr lang="en-US" sz="1600" dirty="0">
                <a:solidFill>
                  <a:srgbClr val="FF0000"/>
                </a:solidFill>
              </a:rPr>
              <a:t>spec not yet available </a:t>
            </a:r>
            <a:endParaRPr lang="en-US" sz="1600" dirty="0"/>
          </a:p>
          <a:p>
            <a:pPr lvl="2">
              <a:lnSpc>
                <a:spcPct val="100000"/>
              </a:lnSpc>
              <a:spcBef>
                <a:spcPts val="300"/>
              </a:spcBef>
            </a:pPr>
            <a:r>
              <a:rPr lang="en-US" sz="1600" dirty="0">
                <a:solidFill>
                  <a:srgbClr val="0000FF"/>
                </a:solidFill>
              </a:rPr>
              <a:t>Start production </a:t>
            </a:r>
            <a:r>
              <a:rPr lang="en-US" sz="1600" dirty="0" smtClean="0">
                <a:solidFill>
                  <a:srgbClr val="0000FF"/>
                </a:solidFill>
              </a:rPr>
              <a:t>late 2015 (</a:t>
            </a:r>
            <a:r>
              <a:rPr lang="en-US" sz="1600" dirty="0">
                <a:solidFill>
                  <a:srgbClr val="0000FF"/>
                </a:solidFill>
              </a:rPr>
              <a:t>time to complete: </a:t>
            </a:r>
            <a:r>
              <a:rPr lang="en-US" sz="1600" dirty="0" smtClean="0">
                <a:solidFill>
                  <a:srgbClr val="0000FF"/>
                </a:solidFill>
              </a:rPr>
              <a:t>~ week)</a:t>
            </a:r>
            <a:endParaRPr lang="en-US" sz="1600" dirty="0">
              <a:solidFill>
                <a:srgbClr val="0000FF"/>
              </a:solidFill>
            </a:endParaRPr>
          </a:p>
          <a:p>
            <a:pPr lvl="2">
              <a:lnSpc>
                <a:spcPct val="100000"/>
              </a:lnSpc>
              <a:spcBef>
                <a:spcPts val="300"/>
              </a:spcBef>
            </a:pPr>
            <a:endParaRPr lang="en-US" sz="1600" dirty="0" smtClean="0">
              <a:solidFill>
                <a:schemeClr val="tx1"/>
              </a:solidFill>
            </a:endParaRPr>
          </a:p>
          <a:p>
            <a:pPr lvl="1">
              <a:lnSpc>
                <a:spcPct val="100000"/>
              </a:lnSpc>
              <a:spcBef>
                <a:spcPts val="300"/>
              </a:spcBef>
            </a:pPr>
            <a:endParaRPr lang="en-US" sz="900" dirty="0" smtClean="0">
              <a:solidFill>
                <a:schemeClr val="tx1"/>
              </a:solidFill>
            </a:endParaRPr>
          </a:p>
          <a:p>
            <a:pPr lvl="1">
              <a:lnSpc>
                <a:spcPct val="100000"/>
              </a:lnSpc>
              <a:spcBef>
                <a:spcPts val="300"/>
              </a:spcBef>
            </a:pPr>
            <a:r>
              <a:rPr lang="en-US" sz="1800" b="1" i="1" dirty="0" smtClean="0">
                <a:solidFill>
                  <a:schemeClr val="tx1"/>
                </a:solidFill>
              </a:rPr>
              <a:t>Phase 4:</a:t>
            </a:r>
            <a:r>
              <a:rPr lang="en-US" sz="1800" b="1" dirty="0" smtClean="0">
                <a:solidFill>
                  <a:schemeClr val="tx1"/>
                </a:solidFill>
              </a:rPr>
              <a:t> perform final (human review) QA</a:t>
            </a:r>
          </a:p>
          <a:p>
            <a:pPr lvl="2">
              <a:lnSpc>
                <a:spcPct val="100000"/>
              </a:lnSpc>
              <a:spcBef>
                <a:spcPts val="300"/>
              </a:spcBef>
            </a:pPr>
            <a:r>
              <a:rPr lang="en-US" sz="1600" dirty="0"/>
              <a:t>All pipelines are followed by appropriate automated QA </a:t>
            </a:r>
            <a:r>
              <a:rPr lang="en-US" sz="1600" dirty="0" smtClean="0"/>
              <a:t>processing</a:t>
            </a:r>
          </a:p>
          <a:p>
            <a:pPr lvl="3">
              <a:lnSpc>
                <a:spcPct val="100000"/>
              </a:lnSpc>
              <a:spcBef>
                <a:spcPts val="300"/>
              </a:spcBef>
            </a:pPr>
            <a:r>
              <a:rPr lang="en-US" sz="1600" dirty="0" smtClean="0"/>
              <a:t>If automated QA detects a pipeline or data anomaly that requires human review, manual QA is invoked</a:t>
            </a:r>
            <a:endParaRPr lang="en-US" sz="1600" dirty="0"/>
          </a:p>
          <a:p>
            <a:pPr lvl="2">
              <a:lnSpc>
                <a:spcPct val="100000"/>
              </a:lnSpc>
              <a:spcBef>
                <a:spcPts val="300"/>
              </a:spcBef>
            </a:pPr>
            <a:r>
              <a:rPr lang="en-US" sz="1600" dirty="0" smtClean="0"/>
              <a:t>Manual </a:t>
            </a:r>
            <a:r>
              <a:rPr lang="en-US" sz="1600" dirty="0"/>
              <a:t>QA </a:t>
            </a:r>
            <a:r>
              <a:rPr lang="en-US" sz="1600" dirty="0" smtClean="0"/>
              <a:t>can be forced after several critical pipelines if needed</a:t>
            </a:r>
          </a:p>
          <a:p>
            <a:pPr lvl="2">
              <a:lnSpc>
                <a:spcPct val="100000"/>
              </a:lnSpc>
              <a:spcBef>
                <a:spcPts val="300"/>
              </a:spcBef>
            </a:pPr>
            <a:r>
              <a:rPr lang="en-US" sz="1600" dirty="0" smtClean="0"/>
              <a:t>Almost all manual QA takes place during the actual pipeline production runs</a:t>
            </a:r>
          </a:p>
          <a:p>
            <a:pPr lvl="2">
              <a:lnSpc>
                <a:spcPct val="100000"/>
              </a:lnSpc>
              <a:spcBef>
                <a:spcPts val="300"/>
              </a:spcBef>
            </a:pPr>
            <a:r>
              <a:rPr lang="en-US" sz="1600" dirty="0" smtClean="0"/>
              <a:t>A set of “sanity check” final QA analyses are performed at the end of each production phase</a:t>
            </a:r>
          </a:p>
          <a:p>
            <a:pPr lvl="2">
              <a:lnSpc>
                <a:spcPct val="100000"/>
              </a:lnSpc>
              <a:spcBef>
                <a:spcPts val="300"/>
              </a:spcBef>
            </a:pPr>
            <a:r>
              <a:rPr lang="en-US" sz="1600" dirty="0" smtClean="0"/>
              <a:t>The </a:t>
            </a:r>
            <a:r>
              <a:rPr lang="en-US" sz="1600" i="1" dirty="0" smtClean="0"/>
              <a:t>phase 4</a:t>
            </a:r>
            <a:r>
              <a:rPr lang="en-US" sz="1600" dirty="0" smtClean="0"/>
              <a:t> final review approves release 2.0 of the catalog</a:t>
            </a:r>
          </a:p>
          <a:p>
            <a:pPr lvl="2">
              <a:lnSpc>
                <a:spcPct val="100000"/>
              </a:lnSpc>
              <a:spcBef>
                <a:spcPts val="300"/>
              </a:spcBef>
            </a:pPr>
            <a:r>
              <a:rPr lang="en-US" sz="1600" dirty="0">
                <a:solidFill>
                  <a:srgbClr val="0000FF"/>
                </a:solidFill>
              </a:rPr>
              <a:t>Start production late 2015 (time to complete: </a:t>
            </a:r>
            <a:r>
              <a:rPr lang="en-US" sz="1600" dirty="0" smtClean="0">
                <a:solidFill>
                  <a:srgbClr val="0000FF"/>
                </a:solidFill>
              </a:rPr>
              <a:t>~ month)</a:t>
            </a:r>
            <a:endParaRPr lang="en-US" sz="1600" dirty="0">
              <a:solidFill>
                <a:srgbClr val="0000FF"/>
              </a:solidFill>
            </a:endParaRPr>
          </a:p>
          <a:p>
            <a:pPr lvl="2">
              <a:lnSpc>
                <a:spcPct val="100000"/>
              </a:lnSpc>
              <a:spcBef>
                <a:spcPts val="300"/>
              </a:spcBef>
            </a:pPr>
            <a:endParaRPr lang="en-US" sz="1600" dirty="0"/>
          </a:p>
        </p:txBody>
      </p:sp>
      <p:sp>
        <p:nvSpPr>
          <p:cNvPr id="5"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15</a:t>
            </a:fld>
            <a:endParaRPr lang="en-US" dirty="0" smtClean="0"/>
          </a:p>
        </p:txBody>
      </p:sp>
    </p:spTree>
    <p:extLst>
      <p:ext uri="{BB962C8B-B14F-4D97-AF65-F5344CB8AC3E}">
        <p14:creationId xmlns:p14="http://schemas.microsoft.com/office/powerpoint/2010/main" val="13302906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a:t>
            </a:r>
            <a:r>
              <a:rPr lang="en-US" dirty="0" smtClean="0"/>
              <a:t>Early Release Data</a:t>
            </a:r>
            <a:endParaRPr lang="en-US" dirty="0" smtClean="0"/>
          </a:p>
        </p:txBody>
      </p:sp>
      <p:sp>
        <p:nvSpPr>
          <p:cNvPr id="19459" name="Content Placeholder 2"/>
          <p:cNvSpPr>
            <a:spLocks noGrp="1"/>
          </p:cNvSpPr>
          <p:nvPr>
            <p:ph idx="1"/>
          </p:nvPr>
        </p:nvSpPr>
        <p:spPr>
          <a:xfrm>
            <a:off x="762000" y="762000"/>
            <a:ext cx="7772400" cy="5715000"/>
          </a:xfrm>
        </p:spPr>
        <p:txBody>
          <a:bodyPr/>
          <a:lstStyle/>
          <a:p>
            <a:pPr>
              <a:lnSpc>
                <a:spcPct val="99000"/>
              </a:lnSpc>
              <a:spcBef>
                <a:spcPts val="0"/>
              </a:spcBef>
              <a:buNone/>
            </a:pPr>
            <a:r>
              <a:rPr lang="en-US" sz="2000" dirty="0" smtClean="0">
                <a:solidFill>
                  <a:schemeClr val="tx1"/>
                </a:solidFill>
              </a:rPr>
              <a:t>Initial List of Detections</a:t>
            </a:r>
            <a:endParaRPr lang="en-US" sz="2000" dirty="0" smtClean="0">
              <a:solidFill>
                <a:schemeClr val="tx1"/>
              </a:solidFill>
            </a:endParaRPr>
          </a:p>
          <a:p>
            <a:pPr lvl="1">
              <a:lnSpc>
                <a:spcPct val="99000"/>
              </a:lnSpc>
              <a:spcBef>
                <a:spcPts val="0"/>
              </a:spcBef>
            </a:pPr>
            <a:r>
              <a:rPr lang="en-US" sz="1800" dirty="0" smtClean="0">
                <a:solidFill>
                  <a:schemeClr val="tx1"/>
                </a:solidFill>
              </a:rPr>
              <a:t>2013 CUC recommendation</a:t>
            </a:r>
          </a:p>
          <a:p>
            <a:pPr lvl="2">
              <a:lnSpc>
                <a:spcPct val="99000"/>
              </a:lnSpc>
              <a:spcBef>
                <a:spcPts val="0"/>
              </a:spcBef>
            </a:pPr>
            <a:r>
              <a:rPr lang="en-US" sz="1600" dirty="0" smtClean="0"/>
              <a:t>Consider </a:t>
            </a:r>
            <a:r>
              <a:rPr lang="en-US" sz="1600" b="0" u="none" dirty="0" smtClean="0"/>
              <a:t>staged releases, where </a:t>
            </a:r>
            <a:r>
              <a:rPr lang="en-US" sz="1600" b="0" u="none" dirty="0"/>
              <a:t>certain parts of the sky </a:t>
            </a:r>
            <a:r>
              <a:rPr lang="en-US" sz="1600" b="0" u="none" dirty="0" smtClean="0"/>
              <a:t>might </a:t>
            </a:r>
            <a:r>
              <a:rPr lang="en-US" sz="1600" b="0" u="none" dirty="0"/>
              <a:t>be released ahead </a:t>
            </a:r>
            <a:r>
              <a:rPr lang="en-US" sz="1600" b="0" u="none" dirty="0" smtClean="0"/>
              <a:t>of others</a:t>
            </a:r>
          </a:p>
          <a:p>
            <a:pPr lvl="1">
              <a:lnSpc>
                <a:spcPct val="99000"/>
              </a:lnSpc>
              <a:spcBef>
                <a:spcPts val="0"/>
              </a:spcBef>
            </a:pPr>
            <a:r>
              <a:rPr lang="en-US" b="0" u="none" dirty="0" smtClean="0">
                <a:solidFill>
                  <a:srgbClr val="008000"/>
                </a:solidFill>
              </a:rPr>
              <a:t>We propose to make available a</a:t>
            </a:r>
            <a:r>
              <a:rPr lang="en-US" b="0" u="none" dirty="0" smtClean="0">
                <a:solidFill>
                  <a:srgbClr val="008000"/>
                </a:solidFill>
              </a:rPr>
              <a:t>n </a:t>
            </a:r>
            <a:r>
              <a:rPr lang="en-US" i="1" u="none" dirty="0" smtClean="0">
                <a:solidFill>
                  <a:srgbClr val="008000"/>
                </a:solidFill>
              </a:rPr>
              <a:t>initial list of per-stack source detections</a:t>
            </a:r>
            <a:r>
              <a:rPr lang="en-US" b="0" u="none" dirty="0" smtClean="0">
                <a:solidFill>
                  <a:srgbClr val="008000"/>
                </a:solidFill>
              </a:rPr>
              <a:t> as soon as practicable</a:t>
            </a:r>
          </a:p>
          <a:p>
            <a:pPr lvl="2">
              <a:lnSpc>
                <a:spcPct val="99000"/>
              </a:lnSpc>
              <a:spcBef>
                <a:spcPts val="0"/>
              </a:spcBef>
            </a:pPr>
            <a:r>
              <a:rPr lang="en-US" sz="1600" dirty="0" smtClean="0"/>
              <a:t>As a minimum, the list </a:t>
            </a:r>
            <a:r>
              <a:rPr lang="en-US" sz="1600" dirty="0" smtClean="0"/>
              <a:t>will </a:t>
            </a:r>
            <a:r>
              <a:rPr lang="en-US" sz="1600" dirty="0" smtClean="0"/>
              <a:t>include </a:t>
            </a:r>
            <a:r>
              <a:rPr lang="en-US" sz="1600" dirty="0" smtClean="0"/>
              <a:t>detection position and </a:t>
            </a:r>
            <a:r>
              <a:rPr lang="en-US" sz="1600" dirty="0" smtClean="0"/>
              <a:t>error, </a:t>
            </a:r>
            <a:r>
              <a:rPr lang="en-US" sz="1600" dirty="0" smtClean="0"/>
              <a:t>likelihood, and </a:t>
            </a:r>
            <a:r>
              <a:rPr lang="en-US" sz="1600" dirty="0" smtClean="0"/>
              <a:t>point source </a:t>
            </a:r>
            <a:r>
              <a:rPr lang="en-US" sz="1600" dirty="0" smtClean="0"/>
              <a:t>fit amplitude (proxy for aperture photometry</a:t>
            </a:r>
            <a:r>
              <a:rPr lang="en-US" sz="1600" dirty="0" smtClean="0"/>
              <a:t>) from MLE</a:t>
            </a:r>
          </a:p>
          <a:p>
            <a:pPr lvl="2">
              <a:lnSpc>
                <a:spcPct val="99000"/>
              </a:lnSpc>
              <a:spcBef>
                <a:spcPts val="0"/>
              </a:spcBef>
            </a:pPr>
            <a:r>
              <a:rPr lang="en-US" sz="1600" dirty="0" smtClean="0"/>
              <a:t>Additional categories of properties that </a:t>
            </a:r>
            <a:r>
              <a:rPr lang="en-US" sz="1600" i="1" dirty="0" smtClean="0"/>
              <a:t>could</a:t>
            </a:r>
            <a:r>
              <a:rPr lang="en-US" sz="1600" dirty="0" smtClean="0"/>
              <a:t> be included are</a:t>
            </a:r>
          </a:p>
          <a:p>
            <a:pPr lvl="3">
              <a:lnSpc>
                <a:spcPct val="99000"/>
              </a:lnSpc>
              <a:spcBef>
                <a:spcPts val="0"/>
              </a:spcBef>
            </a:pPr>
            <a:r>
              <a:rPr lang="en-US" sz="1600" dirty="0" smtClean="0"/>
              <a:t>Fit statistics and associated fit metrics</a:t>
            </a:r>
            <a:endParaRPr lang="en-US" sz="1600" dirty="0"/>
          </a:p>
          <a:p>
            <a:pPr lvl="3">
              <a:lnSpc>
                <a:spcPct val="99000"/>
              </a:lnSpc>
              <a:spcBef>
                <a:spcPts val="0"/>
              </a:spcBef>
            </a:pPr>
            <a:r>
              <a:rPr lang="en-US" sz="1600" dirty="0" smtClean="0"/>
              <a:t>Parameterized fits to “compact” (extended by a few </a:t>
            </a:r>
            <a:r>
              <a:rPr lang="en-US" sz="1600" dirty="0" err="1" smtClean="0"/>
              <a:t>arcsec</a:t>
            </a:r>
            <a:r>
              <a:rPr lang="en-US" sz="1600" dirty="0" smtClean="0"/>
              <a:t>) detections</a:t>
            </a:r>
          </a:p>
          <a:p>
            <a:pPr lvl="3">
              <a:lnSpc>
                <a:spcPct val="99000"/>
              </a:lnSpc>
              <a:spcBef>
                <a:spcPts val="0"/>
              </a:spcBef>
            </a:pPr>
            <a:r>
              <a:rPr lang="en-US" sz="1600" i="1" dirty="0" err="1" smtClean="0"/>
              <a:t>wavdetect</a:t>
            </a:r>
            <a:r>
              <a:rPr lang="en-US" sz="1600" dirty="0" smtClean="0"/>
              <a:t> and </a:t>
            </a:r>
            <a:r>
              <a:rPr lang="en-US" sz="1600" i="1" dirty="0" err="1" smtClean="0"/>
              <a:t>mkvtbkg</a:t>
            </a:r>
            <a:r>
              <a:rPr lang="en-US" sz="1600" dirty="0" smtClean="0"/>
              <a:t> candidate point/compact detections input to MLE</a:t>
            </a:r>
          </a:p>
          <a:p>
            <a:pPr lvl="3">
              <a:lnSpc>
                <a:spcPct val="99000"/>
              </a:lnSpc>
              <a:spcBef>
                <a:spcPts val="0"/>
              </a:spcBef>
            </a:pPr>
            <a:r>
              <a:rPr lang="en-US" sz="1600" dirty="0"/>
              <a:t>E</a:t>
            </a:r>
            <a:r>
              <a:rPr lang="en-US" sz="1600" dirty="0" smtClean="0"/>
              <a:t>xtended source convex-hull polygons</a:t>
            </a:r>
          </a:p>
          <a:p>
            <a:pPr lvl="2">
              <a:lnSpc>
                <a:spcPct val="99000"/>
              </a:lnSpc>
              <a:spcBef>
                <a:spcPts val="0"/>
              </a:spcBef>
            </a:pPr>
            <a:r>
              <a:rPr lang="en-US" sz="1600" dirty="0" smtClean="0"/>
              <a:t>However, these properties are primarily intended for debugging and QA</a:t>
            </a:r>
          </a:p>
          <a:p>
            <a:pPr lvl="3">
              <a:lnSpc>
                <a:spcPct val="99000"/>
              </a:lnSpc>
              <a:spcBef>
                <a:spcPts val="0"/>
              </a:spcBef>
            </a:pPr>
            <a:r>
              <a:rPr lang="en-US" sz="1600" i="1" dirty="0"/>
              <a:t>W</a:t>
            </a:r>
            <a:r>
              <a:rPr lang="en-US" sz="1600" i="1" dirty="0" smtClean="0"/>
              <a:t>ith the exception of source position and amplitude for isolated point sources, they may not correlate well with actual physical source properties, and many of the candidate detections will be false</a:t>
            </a:r>
          </a:p>
          <a:p>
            <a:pPr lvl="1">
              <a:lnSpc>
                <a:spcPct val="99000"/>
              </a:lnSpc>
              <a:spcBef>
                <a:spcPts val="0"/>
              </a:spcBef>
            </a:pPr>
            <a:r>
              <a:rPr lang="en-US" dirty="0" smtClean="0"/>
              <a:t>Input on whether any of these additional properties from these categories should be included in the initial list of per-stack detections is welcome</a:t>
            </a:r>
          </a:p>
          <a:p>
            <a:pPr lvl="2">
              <a:lnSpc>
                <a:spcPct val="99000"/>
              </a:lnSpc>
              <a:spcBef>
                <a:spcPts val="0"/>
              </a:spcBef>
            </a:pPr>
            <a:r>
              <a:rPr lang="en-US" sz="1600" dirty="0" smtClean="0"/>
              <a:t>We would minimally validate the additional properties prior to release</a:t>
            </a:r>
            <a:endParaRPr lang="en-US" sz="1600" dirty="0"/>
          </a:p>
        </p:txBody>
      </p:sp>
      <p:sp>
        <p:nvSpPr>
          <p:cNvPr id="5"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16</a:t>
            </a:fld>
            <a:endParaRPr lang="en-US" dirty="0" smtClean="0"/>
          </a:p>
        </p:txBody>
      </p:sp>
    </p:spTree>
    <p:extLst>
      <p:ext uri="{BB962C8B-B14F-4D97-AF65-F5344CB8AC3E}">
        <p14:creationId xmlns:p14="http://schemas.microsoft.com/office/powerpoint/2010/main" val="7271753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33400"/>
          </a:xfrm>
        </p:spPr>
        <p:txBody>
          <a:bodyPr/>
          <a:lstStyle/>
          <a:p>
            <a:r>
              <a:rPr lang="en-US" dirty="0" smtClean="0"/>
              <a:t>Release 2: Software Releases</a:t>
            </a:r>
            <a:endParaRPr lang="en-US" dirty="0"/>
          </a:p>
        </p:txBody>
      </p:sp>
      <p:sp>
        <p:nvSpPr>
          <p:cNvPr id="3" name="Content Placeholder 2"/>
          <p:cNvSpPr>
            <a:spLocks noGrp="1"/>
          </p:cNvSpPr>
          <p:nvPr>
            <p:ph idx="1"/>
          </p:nvPr>
        </p:nvSpPr>
        <p:spPr>
          <a:xfrm>
            <a:off x="685800" y="762000"/>
            <a:ext cx="7924800" cy="5715000"/>
          </a:xfrm>
        </p:spPr>
        <p:txBody>
          <a:bodyPr/>
          <a:lstStyle/>
          <a:p>
            <a:pPr>
              <a:lnSpc>
                <a:spcPct val="100000"/>
              </a:lnSpc>
              <a:spcBef>
                <a:spcPts val="0"/>
              </a:spcBef>
              <a:spcAft>
                <a:spcPts val="600"/>
              </a:spcAft>
            </a:pPr>
            <a:r>
              <a:rPr lang="en-US" sz="2000" b="1" u="sng" dirty="0" smtClean="0"/>
              <a:t>CSC 2.0 Catalog</a:t>
            </a:r>
            <a:r>
              <a:rPr lang="en-US" sz="2000" dirty="0"/>
              <a:t> </a:t>
            </a:r>
            <a:r>
              <a:rPr lang="en-US" sz="2000" dirty="0" smtClean="0"/>
              <a:t>Production-</a:t>
            </a:r>
            <a:r>
              <a:rPr lang="en-US" sz="2000" b="1" u="sng" dirty="0" smtClean="0"/>
              <a:t>Related Releases</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17</a:t>
            </a:fld>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2895062836"/>
              </p:ext>
            </p:extLst>
          </p:nvPr>
        </p:nvGraphicFramePr>
        <p:xfrm>
          <a:off x="838200" y="1143000"/>
          <a:ext cx="7772400" cy="4881880"/>
        </p:xfrm>
        <a:graphic>
          <a:graphicData uri="http://schemas.openxmlformats.org/drawingml/2006/table">
            <a:tbl>
              <a:tblPr firstRow="1" bandRow="1">
                <a:tableStyleId>{F5AB1C69-6EDB-4FF4-983F-18BD219EF322}</a:tableStyleId>
              </a:tblPr>
              <a:tblGrid>
                <a:gridCol w="1143000"/>
                <a:gridCol w="1066800"/>
                <a:gridCol w="5562600"/>
              </a:tblGrid>
              <a:tr h="370840">
                <a:tc>
                  <a:txBody>
                    <a:bodyPr/>
                    <a:lstStyle/>
                    <a:p>
                      <a:pPr marL="0" lvl="1" algn="ctr">
                        <a:lnSpc>
                          <a:spcPct val="95000"/>
                        </a:lnSpc>
                        <a:spcBef>
                          <a:spcPts val="0"/>
                        </a:spcBef>
                        <a:spcAft>
                          <a:spcPts val="300"/>
                        </a:spcAft>
                        <a:buFontTx/>
                        <a:buNone/>
                      </a:pPr>
                      <a:r>
                        <a:rPr lang="en-US" sz="1600" b="1" i="0" u="sng" dirty="0" smtClean="0">
                          <a:solidFill>
                            <a:schemeClr val="tx1"/>
                          </a:solidFill>
                        </a:rPr>
                        <a:t>Release</a:t>
                      </a:r>
                      <a:endParaRPr lang="en-US" sz="1600" b="1" i="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i="0" u="sng" dirty="0" smtClean="0">
                          <a:solidFill>
                            <a:schemeClr val="tx1"/>
                          </a:solidFill>
                        </a:rPr>
                        <a:t>Date</a:t>
                      </a:r>
                      <a:endParaRPr lang="en-US" sz="1600" b="1" i="0" u="sng" dirty="0">
                        <a:solidFill>
                          <a:schemeClr val="tx1"/>
                        </a:solidFill>
                      </a:endParaRPr>
                    </a:p>
                  </a:txBody>
                  <a:tcPr>
                    <a:lnL w="12700" cap="flat" cmpd="sng" algn="ctr">
                      <a:noFill/>
                      <a:prstDash val="solid"/>
                      <a:round/>
                      <a:headEnd type="none" w="med" len="med"/>
                      <a:tailEnd type="none" w="med" len="med"/>
                    </a:lnL>
                  </a:tcPr>
                </a:tc>
                <a:tc>
                  <a:txBody>
                    <a:bodyPr/>
                    <a:lstStyle/>
                    <a:p>
                      <a:pPr algn="ctr"/>
                      <a:r>
                        <a:rPr lang="en-US" sz="1600" b="1" i="0" u="sng" dirty="0" smtClean="0">
                          <a:solidFill>
                            <a:schemeClr val="tx1"/>
                          </a:solidFill>
                        </a:rPr>
                        <a:t>Content</a:t>
                      </a:r>
                      <a:endParaRPr lang="en-US" sz="1600" b="1" i="0" u="sng" dirty="0">
                        <a:solidFill>
                          <a:schemeClr val="tx1"/>
                        </a:solidFill>
                      </a:endParaRPr>
                    </a:p>
                  </a:txBody>
                  <a:tcPr/>
                </a:tc>
              </a:tr>
              <a:tr h="370840">
                <a:tc>
                  <a:txBody>
                    <a:bodyPr/>
                    <a:lstStyle/>
                    <a:p>
                      <a:pPr>
                        <a:spcAft>
                          <a:spcPts val="0"/>
                        </a:spcAft>
                      </a:pPr>
                      <a:r>
                        <a:rPr lang="en-US" sz="1600" i="0" dirty="0" smtClean="0"/>
                        <a:t>CAT 4.1.2</a:t>
                      </a:r>
                      <a:endParaRPr lang="en-US" sz="1600" b="0" i="0" dirty="0">
                        <a:solidFill>
                          <a:schemeClr val="tx1"/>
                        </a:solidFill>
                      </a:endParaRPr>
                    </a:p>
                  </a:txBody>
                  <a:tcPr marB="0">
                    <a:lnT w="12700" cap="flat" cmpd="sng" algn="ctr">
                      <a:noFill/>
                      <a:prstDash val="solid"/>
                      <a:round/>
                      <a:headEnd type="none" w="med" len="med"/>
                      <a:tailEnd type="none" w="med" len="med"/>
                    </a:lnT>
                  </a:tcPr>
                </a:tc>
                <a:tc>
                  <a:txBody>
                    <a:bodyPr/>
                    <a:lstStyle/>
                    <a:p>
                      <a:pPr>
                        <a:spcAft>
                          <a:spcPts val="0"/>
                        </a:spcAft>
                      </a:pPr>
                      <a:r>
                        <a:rPr lang="en-US" sz="1600" b="0" i="0" dirty="0" smtClean="0">
                          <a:solidFill>
                            <a:schemeClr val="dk1"/>
                          </a:solidFill>
                        </a:rPr>
                        <a:t>04 Dec</a:t>
                      </a:r>
                      <a:endParaRPr lang="en-US" sz="1600" b="0" i="0" dirty="0">
                        <a:solidFill>
                          <a:schemeClr val="tx1"/>
                        </a:solidFill>
                      </a:endParaRPr>
                    </a:p>
                  </a:txBody>
                  <a:tcPr marB="0"/>
                </a:tc>
                <a:tc>
                  <a:txBody>
                    <a:bodyPr/>
                    <a:lstStyle/>
                    <a:p>
                      <a:pPr marL="0" lvl="1" indent="0">
                        <a:lnSpc>
                          <a:spcPct val="100000"/>
                        </a:lnSpc>
                        <a:buFont typeface="Arial"/>
                        <a:buNone/>
                      </a:pPr>
                      <a:r>
                        <a:rPr lang="en-US" sz="1600" dirty="0" smtClean="0">
                          <a:solidFill>
                            <a:schemeClr val="tx1"/>
                          </a:solidFill>
                        </a:rPr>
                        <a:t>Additions to PLs (tune algorithm </a:t>
                      </a:r>
                      <a:r>
                        <a:rPr lang="en-US" sz="1600" dirty="0" err="1" smtClean="0">
                          <a:solidFill>
                            <a:schemeClr val="tx1"/>
                          </a:solidFill>
                        </a:rPr>
                        <a:t>params</a:t>
                      </a:r>
                      <a:r>
                        <a:rPr lang="en-US" sz="1600" dirty="0" smtClean="0">
                          <a:solidFill>
                            <a:schemeClr val="tx1"/>
                          </a:solidFill>
                        </a:rPr>
                        <a:t>, crater detection, add </a:t>
                      </a:r>
                      <a:r>
                        <a:rPr lang="en-US" sz="1600" dirty="0" err="1" smtClean="0">
                          <a:solidFill>
                            <a:schemeClr val="tx1"/>
                          </a:solidFill>
                        </a:rPr>
                        <a:t>ultrasoft</a:t>
                      </a:r>
                      <a:r>
                        <a:rPr lang="en-US" sz="1600" dirty="0" smtClean="0">
                          <a:solidFill>
                            <a:schemeClr val="tx1"/>
                          </a:solidFill>
                        </a:rPr>
                        <a:t> band);</a:t>
                      </a:r>
                      <a:r>
                        <a:rPr lang="en-US" sz="1600" baseline="0" dirty="0" smtClean="0">
                          <a:solidFill>
                            <a:schemeClr val="tx1"/>
                          </a:solidFill>
                        </a:rPr>
                        <a:t> </a:t>
                      </a:r>
                      <a:r>
                        <a:rPr lang="en-US" sz="1600" dirty="0" smtClean="0">
                          <a:solidFill>
                            <a:schemeClr val="tx1"/>
                          </a:solidFill>
                        </a:rPr>
                        <a:t>2</a:t>
                      </a:r>
                      <a:r>
                        <a:rPr lang="en-US" sz="1600" baseline="30000" dirty="0" smtClean="0">
                          <a:solidFill>
                            <a:schemeClr val="tx1"/>
                          </a:solidFill>
                        </a:rPr>
                        <a:t>nd</a:t>
                      </a:r>
                      <a:r>
                        <a:rPr lang="en-US" sz="1600" dirty="0" smtClean="0">
                          <a:solidFill>
                            <a:schemeClr val="tx1"/>
                          </a:solidFill>
                        </a:rPr>
                        <a:t> tier MLE updates;</a:t>
                      </a:r>
                      <a:r>
                        <a:rPr lang="en-US" sz="1600" baseline="0" dirty="0" smtClean="0">
                          <a:solidFill>
                            <a:schemeClr val="tx1"/>
                          </a:solidFill>
                        </a:rPr>
                        <a:t> d</a:t>
                      </a:r>
                      <a:r>
                        <a:rPr lang="en-US" sz="1600" dirty="0" smtClean="0">
                          <a:solidFill>
                            <a:schemeClr val="tx1"/>
                          </a:solidFill>
                        </a:rPr>
                        <a:t>ata product refinements</a:t>
                      </a:r>
                      <a:endParaRPr lang="en-US" sz="1600" dirty="0">
                        <a:solidFill>
                          <a:schemeClr val="tx1"/>
                        </a:solidFill>
                      </a:endParaRPr>
                    </a:p>
                  </a:txBody>
                  <a:tcPr marB="0"/>
                </a:tc>
              </a:tr>
              <a:tr h="370840">
                <a:tc>
                  <a:txBody>
                    <a:bodyPr/>
                    <a:lstStyle/>
                    <a:p>
                      <a:pPr>
                        <a:spcAft>
                          <a:spcPts val="0"/>
                        </a:spcAft>
                      </a:pPr>
                      <a:r>
                        <a:rPr lang="en-US" sz="1600" i="0" dirty="0" smtClean="0"/>
                        <a:t>CAT 4.1.3</a:t>
                      </a:r>
                      <a:endParaRPr lang="en-US" sz="1600" b="0" i="0" dirty="0">
                        <a:solidFill>
                          <a:schemeClr val="tx1"/>
                        </a:solidFill>
                      </a:endParaRPr>
                    </a:p>
                  </a:txBody>
                  <a:tcPr marB="0"/>
                </a:tc>
                <a:tc>
                  <a:txBody>
                    <a:bodyPr/>
                    <a:lstStyle/>
                    <a:p>
                      <a:pPr>
                        <a:spcAft>
                          <a:spcPts val="0"/>
                        </a:spcAft>
                      </a:pPr>
                      <a:r>
                        <a:rPr lang="en-US" sz="1600" b="0" i="0" dirty="0" smtClean="0">
                          <a:solidFill>
                            <a:schemeClr val="dk1"/>
                          </a:solidFill>
                        </a:rPr>
                        <a:t>31 Jan</a:t>
                      </a:r>
                      <a:endParaRPr lang="en-US" sz="1600" b="0" i="0" dirty="0">
                        <a:solidFill>
                          <a:schemeClr val="tx1"/>
                        </a:solidFill>
                      </a:endParaRPr>
                    </a:p>
                  </a:txBody>
                  <a:tcPr marB="0"/>
                </a:tc>
                <a:tc>
                  <a:txBody>
                    <a:bodyPr/>
                    <a:lstStyle/>
                    <a:p>
                      <a:pPr marL="0" lvl="1" indent="0">
                        <a:lnSpc>
                          <a:spcPct val="100000"/>
                        </a:lnSpc>
                        <a:buFont typeface="Arial"/>
                        <a:buNone/>
                      </a:pPr>
                      <a:r>
                        <a:rPr lang="en-US" sz="1600" dirty="0" smtClean="0">
                          <a:solidFill>
                            <a:schemeClr val="tx1"/>
                          </a:solidFill>
                        </a:rPr>
                        <a:t>Reviewed and updated file headers;</a:t>
                      </a:r>
                      <a:r>
                        <a:rPr lang="en-US" sz="1600" baseline="0" dirty="0" smtClean="0">
                          <a:solidFill>
                            <a:schemeClr val="tx1"/>
                          </a:solidFill>
                        </a:rPr>
                        <a:t> n</a:t>
                      </a:r>
                      <a:r>
                        <a:rPr lang="en-US" sz="1600" dirty="0" smtClean="0">
                          <a:solidFill>
                            <a:schemeClr val="tx1"/>
                          </a:solidFill>
                        </a:rPr>
                        <a:t>umber of tuning upgrades to PL parameters;</a:t>
                      </a:r>
                      <a:r>
                        <a:rPr lang="en-US" sz="1600" baseline="0" dirty="0" smtClean="0">
                          <a:solidFill>
                            <a:schemeClr val="tx1"/>
                          </a:solidFill>
                        </a:rPr>
                        <a:t> s</a:t>
                      </a:r>
                      <a:r>
                        <a:rPr lang="en-US" sz="1600" dirty="0" smtClean="0">
                          <a:solidFill>
                            <a:schemeClr val="tx1"/>
                          </a:solidFill>
                        </a:rPr>
                        <a:t>et </a:t>
                      </a:r>
                      <a:r>
                        <a:rPr lang="en-US" sz="1600" spc="-100" dirty="0" smtClean="0">
                          <a:solidFill>
                            <a:schemeClr val="tx1"/>
                          </a:solidFill>
                          <a:latin typeface="Courier"/>
                          <a:cs typeface="Courier"/>
                        </a:rPr>
                        <a:t>w</a:t>
                      </a:r>
                      <a:r>
                        <a:rPr lang="en-US" sz="1600" dirty="0" smtClean="0">
                          <a:solidFill>
                            <a:schemeClr val="tx1"/>
                          </a:solidFill>
                        </a:rPr>
                        <a:t> band PSF scale </a:t>
                      </a:r>
                      <a:r>
                        <a:rPr lang="en-US" sz="1600" dirty="0" err="1" smtClean="0">
                          <a:solidFill>
                            <a:schemeClr val="tx1"/>
                          </a:solidFill>
                        </a:rPr>
                        <a:t>param</a:t>
                      </a:r>
                      <a:r>
                        <a:rPr lang="en-US" sz="1600" dirty="0" smtClean="0">
                          <a:solidFill>
                            <a:schemeClr val="tx1"/>
                          </a:solidFill>
                        </a:rPr>
                        <a:t>;</a:t>
                      </a:r>
                      <a:r>
                        <a:rPr lang="en-US" sz="1600" baseline="0" dirty="0" smtClean="0">
                          <a:solidFill>
                            <a:schemeClr val="tx1"/>
                          </a:solidFill>
                        </a:rPr>
                        <a:t> i</a:t>
                      </a:r>
                      <a:r>
                        <a:rPr lang="en-US" sz="1600" dirty="0" smtClean="0">
                          <a:solidFill>
                            <a:schemeClr val="tx1"/>
                          </a:solidFill>
                        </a:rPr>
                        <a:t>ncreased </a:t>
                      </a:r>
                      <a:r>
                        <a:rPr lang="en-US" sz="1600" dirty="0" err="1" smtClean="0">
                          <a:solidFill>
                            <a:schemeClr val="tx1"/>
                          </a:solidFill>
                        </a:rPr>
                        <a:t>bkg</a:t>
                      </a:r>
                      <a:r>
                        <a:rPr lang="en-US" sz="1600" dirty="0" smtClean="0">
                          <a:solidFill>
                            <a:schemeClr val="tx1"/>
                          </a:solidFill>
                        </a:rPr>
                        <a:t> source exclude </a:t>
                      </a:r>
                      <a:r>
                        <a:rPr lang="en-US" sz="1600" dirty="0" err="1" smtClean="0">
                          <a:solidFill>
                            <a:schemeClr val="tx1"/>
                          </a:solidFill>
                        </a:rPr>
                        <a:t>param</a:t>
                      </a:r>
                      <a:r>
                        <a:rPr lang="en-US" sz="1600" dirty="0" smtClean="0">
                          <a:solidFill>
                            <a:schemeClr val="tx1"/>
                          </a:solidFill>
                        </a:rPr>
                        <a:t> by 10%;</a:t>
                      </a:r>
                      <a:r>
                        <a:rPr lang="en-US" sz="1600" baseline="0" dirty="0" smtClean="0">
                          <a:solidFill>
                            <a:schemeClr val="tx1"/>
                          </a:solidFill>
                        </a:rPr>
                        <a:t> a</a:t>
                      </a:r>
                      <a:r>
                        <a:rPr lang="en-US" sz="1600" dirty="0" smtClean="0">
                          <a:solidFill>
                            <a:schemeClr val="tx1"/>
                          </a:solidFill>
                        </a:rPr>
                        <a:t>dded source position error ellipse to MLE output</a:t>
                      </a:r>
                      <a:endParaRPr lang="en-US" sz="1600" dirty="0">
                        <a:solidFill>
                          <a:schemeClr val="tx1"/>
                        </a:solidFill>
                      </a:endParaRPr>
                    </a:p>
                  </a:txBody>
                  <a:tcPr marB="0">
                    <a:lnB w="12700" cap="flat" cmpd="sng" algn="ctr">
                      <a:noFill/>
                      <a:prstDash val="solid"/>
                      <a:round/>
                      <a:headEnd type="none" w="med" len="med"/>
                      <a:tailEnd type="none" w="med" len="med"/>
                    </a:lnB>
                  </a:tcPr>
                </a:tc>
              </a:tr>
              <a:tr h="370840">
                <a:tc>
                  <a:txBody>
                    <a:bodyPr/>
                    <a:lstStyle/>
                    <a:p>
                      <a:pPr>
                        <a:spcAft>
                          <a:spcPts val="0"/>
                        </a:spcAft>
                      </a:pPr>
                      <a:r>
                        <a:rPr lang="en-US" sz="1600" b="0" i="0" dirty="0" smtClean="0">
                          <a:solidFill>
                            <a:schemeClr val="tx1"/>
                          </a:solidFill>
                        </a:rPr>
                        <a:t>CAT 4.1.4</a:t>
                      </a:r>
                      <a:endParaRPr lang="en-US" sz="1600" b="0" i="0" dirty="0">
                        <a:solidFill>
                          <a:schemeClr val="tx1"/>
                        </a:solidFill>
                      </a:endParaRPr>
                    </a:p>
                  </a:txBody>
                  <a:tcPr marB="0"/>
                </a:tc>
                <a:tc>
                  <a:txBody>
                    <a:bodyPr/>
                    <a:lstStyle/>
                    <a:p>
                      <a:pPr>
                        <a:spcAft>
                          <a:spcPts val="0"/>
                        </a:spcAft>
                      </a:pPr>
                      <a:r>
                        <a:rPr lang="en-US" sz="1600" b="0" i="0" dirty="0" smtClean="0">
                          <a:solidFill>
                            <a:schemeClr val="tx1"/>
                          </a:solidFill>
                        </a:rPr>
                        <a:t>06 Feb</a:t>
                      </a:r>
                      <a:endParaRPr lang="en-US" sz="1600" b="0" i="0" dirty="0">
                        <a:solidFill>
                          <a:schemeClr val="tx1"/>
                        </a:solidFill>
                      </a:endParaRPr>
                    </a:p>
                  </a:txBody>
                  <a:tcPr marB="0">
                    <a:lnR w="12700" cap="flat" cmpd="sng" algn="ctr">
                      <a:noFill/>
                      <a:prstDash val="solid"/>
                      <a:round/>
                      <a:headEnd type="none" w="med" len="med"/>
                      <a:tailEnd type="none" w="med" len="med"/>
                    </a:lnR>
                  </a:tcPr>
                </a:tc>
                <a:tc>
                  <a:txBody>
                    <a:bodyPr/>
                    <a:lstStyle/>
                    <a:p>
                      <a:pPr marL="0" lvl="1" indent="0">
                        <a:lnSpc>
                          <a:spcPct val="100000"/>
                        </a:lnSpc>
                        <a:buFont typeface="Arial"/>
                        <a:buNone/>
                      </a:pPr>
                      <a:r>
                        <a:rPr lang="en-US" sz="1600" dirty="0" smtClean="0">
                          <a:solidFill>
                            <a:schemeClr val="tx1"/>
                          </a:solidFill>
                        </a:rPr>
                        <a:t>Migrate archive CAT builds to 64 bit;</a:t>
                      </a:r>
                      <a:r>
                        <a:rPr lang="en-US" sz="1600" baseline="0" dirty="0" smtClean="0">
                          <a:solidFill>
                            <a:schemeClr val="tx1"/>
                          </a:solidFill>
                        </a:rPr>
                        <a:t> a</a:t>
                      </a:r>
                      <a:r>
                        <a:rPr lang="en-US" sz="1600" dirty="0" smtClean="0">
                          <a:solidFill>
                            <a:schemeClr val="tx1"/>
                          </a:solidFill>
                        </a:rPr>
                        <a:t>dd new archive server capability to handle CSC Rel. 2 data;</a:t>
                      </a:r>
                      <a:r>
                        <a:rPr lang="en-US" sz="1600" baseline="0" dirty="0" smtClean="0">
                          <a:solidFill>
                            <a:schemeClr val="tx1"/>
                          </a:solidFill>
                        </a:rPr>
                        <a:t> f</a:t>
                      </a:r>
                      <a:r>
                        <a:rPr lang="en-US" sz="1600" dirty="0" smtClean="0">
                          <a:solidFill>
                            <a:schemeClr val="tx1"/>
                          </a:solidFill>
                        </a:rPr>
                        <a:t>ew </a:t>
                      </a:r>
                      <a:r>
                        <a:rPr lang="en-US" sz="1600" dirty="0" err="1" smtClean="0">
                          <a:solidFill>
                            <a:schemeClr val="tx1"/>
                          </a:solidFill>
                        </a:rPr>
                        <a:t>CSCview</a:t>
                      </a:r>
                      <a:r>
                        <a:rPr lang="en-US" sz="1600" baseline="0" dirty="0" smtClean="0">
                          <a:solidFill>
                            <a:schemeClr val="tx1"/>
                          </a:solidFill>
                        </a:rPr>
                        <a:t> </a:t>
                      </a:r>
                      <a:r>
                        <a:rPr lang="en-US" sz="1600" dirty="0" err="1" smtClean="0">
                          <a:solidFill>
                            <a:schemeClr val="tx1"/>
                          </a:solidFill>
                        </a:rPr>
                        <a:t>bugfixes</a:t>
                      </a:r>
                      <a:endParaRPr lang="en-US" sz="1600" dirty="0" smtClean="0">
                        <a:solidFill>
                          <a:schemeClr val="tx1"/>
                        </a:solidFill>
                      </a:endParaRP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pPr>
                        <a:spcAft>
                          <a:spcPts val="0"/>
                        </a:spcAft>
                      </a:pPr>
                      <a:r>
                        <a:rPr lang="en-US" sz="1600" b="0" i="0" dirty="0" smtClean="0">
                          <a:solidFill>
                            <a:schemeClr val="tx1"/>
                          </a:solidFill>
                        </a:rPr>
                        <a:t>CAT 4.1.5</a:t>
                      </a:r>
                      <a:endParaRPr lang="en-US" sz="1600" b="0" i="0" dirty="0">
                        <a:solidFill>
                          <a:schemeClr val="tx1"/>
                        </a:solidFill>
                      </a:endParaRPr>
                    </a:p>
                  </a:txBody>
                  <a:tcPr marB="0"/>
                </a:tc>
                <a:tc>
                  <a:txBody>
                    <a:bodyPr/>
                    <a:lstStyle/>
                    <a:p>
                      <a:pPr>
                        <a:spcAft>
                          <a:spcPts val="0"/>
                        </a:spcAft>
                      </a:pPr>
                      <a:r>
                        <a:rPr lang="en-US" sz="1600" b="0" i="0" baseline="0" dirty="0" smtClean="0">
                          <a:solidFill>
                            <a:schemeClr val="tx1"/>
                          </a:solidFill>
                        </a:rPr>
                        <a:t>15 Feb</a:t>
                      </a:r>
                      <a:endParaRPr lang="en-US" sz="1600" b="0" i="0" dirty="0">
                        <a:solidFill>
                          <a:schemeClr val="tx1"/>
                        </a:solidFill>
                      </a:endParaRPr>
                    </a:p>
                  </a:txBody>
                  <a:tcPr marB="0"/>
                </a:tc>
                <a:tc>
                  <a:txBody>
                    <a:bodyPr/>
                    <a:lstStyle/>
                    <a:p>
                      <a:pPr marL="0" lvl="1" indent="0">
                        <a:lnSpc>
                          <a:spcPct val="100000"/>
                        </a:lnSpc>
                        <a:buFont typeface="Arial"/>
                        <a:buNone/>
                      </a:pPr>
                      <a:r>
                        <a:rPr lang="en-US" sz="1600" dirty="0" smtClean="0">
                          <a:solidFill>
                            <a:schemeClr val="tx1"/>
                          </a:solidFill>
                        </a:rPr>
                        <a:t>Initial integration of QA;</a:t>
                      </a:r>
                      <a:r>
                        <a:rPr lang="en-US" sz="1600" baseline="0" dirty="0" smtClean="0">
                          <a:solidFill>
                            <a:schemeClr val="tx1"/>
                          </a:solidFill>
                        </a:rPr>
                        <a:t> </a:t>
                      </a:r>
                      <a:r>
                        <a:rPr lang="en-US" sz="1600" dirty="0" smtClean="0">
                          <a:solidFill>
                            <a:schemeClr val="tx1"/>
                          </a:solidFill>
                        </a:rPr>
                        <a:t>MLE </a:t>
                      </a:r>
                      <a:r>
                        <a:rPr lang="en-US" sz="1600" dirty="0" err="1" smtClean="0">
                          <a:solidFill>
                            <a:schemeClr val="tx1"/>
                          </a:solidFill>
                        </a:rPr>
                        <a:t>bkg</a:t>
                      </a:r>
                      <a:r>
                        <a:rPr lang="en-US" sz="1600" dirty="0" smtClean="0">
                          <a:solidFill>
                            <a:schemeClr val="tx1"/>
                          </a:solidFill>
                        </a:rPr>
                        <a:t> changes</a:t>
                      </a:r>
                    </a:p>
                  </a:txBody>
                  <a:tcPr marB="0">
                    <a:lnT w="12700" cap="flat" cmpd="sng" algn="ctr">
                      <a:noFill/>
                      <a:prstDash val="solid"/>
                      <a:round/>
                      <a:headEnd type="none" w="med" len="med"/>
                      <a:tailEnd type="none" w="med" len="med"/>
                    </a:lnT>
                  </a:tcPr>
                </a:tc>
              </a:tr>
              <a:tr h="370840">
                <a:tc>
                  <a:txBody>
                    <a:bodyPr/>
                    <a:lstStyle/>
                    <a:p>
                      <a:pPr>
                        <a:spcAft>
                          <a:spcPts val="0"/>
                        </a:spcAft>
                      </a:pPr>
                      <a:r>
                        <a:rPr lang="en-US" sz="1600" b="0" i="0" dirty="0" smtClean="0">
                          <a:solidFill>
                            <a:schemeClr val="tx1"/>
                          </a:solidFill>
                        </a:rPr>
                        <a:t>CAT 4.1.6</a:t>
                      </a:r>
                      <a:endParaRPr lang="en-US" sz="1600" b="0" i="0" dirty="0">
                        <a:solidFill>
                          <a:schemeClr val="tx1"/>
                        </a:solidFill>
                      </a:endParaRPr>
                    </a:p>
                  </a:txBody>
                  <a:tcPr marB="0"/>
                </a:tc>
                <a:tc>
                  <a:txBody>
                    <a:bodyPr/>
                    <a:lstStyle/>
                    <a:p>
                      <a:pPr>
                        <a:spcAft>
                          <a:spcPts val="0"/>
                        </a:spcAft>
                      </a:pPr>
                      <a:r>
                        <a:rPr lang="en-US" sz="1600" b="0" i="0" dirty="0" smtClean="0">
                          <a:solidFill>
                            <a:schemeClr val="tx1"/>
                          </a:solidFill>
                        </a:rPr>
                        <a:t>04 Apr</a:t>
                      </a:r>
                      <a:endParaRPr lang="en-US" sz="1600" b="0" i="0" dirty="0">
                        <a:solidFill>
                          <a:schemeClr val="tx1"/>
                        </a:solidFill>
                      </a:endParaRPr>
                    </a:p>
                  </a:txBody>
                  <a:tcPr marB="0"/>
                </a:tc>
                <a:tc>
                  <a:txBody>
                    <a:bodyPr/>
                    <a:lstStyle/>
                    <a:p>
                      <a:pPr marL="0" lvl="1" indent="0">
                        <a:lnSpc>
                          <a:spcPct val="100000"/>
                        </a:lnSpc>
                        <a:buFont typeface="Arial"/>
                        <a:buNone/>
                      </a:pPr>
                      <a:r>
                        <a:rPr lang="en-US" sz="1600" dirty="0" smtClean="0">
                          <a:solidFill>
                            <a:schemeClr val="tx1"/>
                          </a:solidFill>
                        </a:rPr>
                        <a:t>Fixed the issue with bright positions in dim </a:t>
                      </a:r>
                      <a:r>
                        <a:rPr lang="en-US" sz="1600" dirty="0" err="1" smtClean="0">
                          <a:solidFill>
                            <a:schemeClr val="tx1"/>
                          </a:solidFill>
                        </a:rPr>
                        <a:t>bkgds</a:t>
                      </a:r>
                      <a:r>
                        <a:rPr lang="en-US" sz="1600" dirty="0" smtClean="0">
                          <a:solidFill>
                            <a:schemeClr val="tx1"/>
                          </a:solidFill>
                        </a:rPr>
                        <a:t>;</a:t>
                      </a:r>
                      <a:r>
                        <a:rPr lang="en-US" sz="1600" baseline="0" dirty="0" smtClean="0">
                          <a:solidFill>
                            <a:schemeClr val="tx1"/>
                          </a:solidFill>
                        </a:rPr>
                        <a:t> i</a:t>
                      </a:r>
                      <a:r>
                        <a:rPr lang="en-US" sz="1600" dirty="0" smtClean="0">
                          <a:solidFill>
                            <a:schemeClr val="tx1"/>
                          </a:solidFill>
                        </a:rPr>
                        <a:t>ntegrated crates updates and bug fixes into PL;</a:t>
                      </a:r>
                      <a:r>
                        <a:rPr lang="en-US" sz="1600" baseline="0" dirty="0" smtClean="0">
                          <a:solidFill>
                            <a:schemeClr val="tx1"/>
                          </a:solidFill>
                        </a:rPr>
                        <a:t> i</a:t>
                      </a:r>
                      <a:r>
                        <a:rPr lang="en-US" sz="1600" dirty="0" smtClean="0">
                          <a:solidFill>
                            <a:schemeClr val="tx1"/>
                          </a:solidFill>
                        </a:rPr>
                        <a:t>ncreased speed when writing mrgsrc3 files with many rows</a:t>
                      </a:r>
                      <a:endParaRPr lang="en-US" sz="1600" dirty="0">
                        <a:solidFill>
                          <a:schemeClr val="tx1"/>
                        </a:solidFill>
                      </a:endParaRPr>
                    </a:p>
                  </a:txBody>
                  <a:tcPr marB="0"/>
                </a:tc>
              </a:tr>
              <a:tr h="370840">
                <a:tc>
                  <a:txBody>
                    <a:bodyPr/>
                    <a:lstStyle/>
                    <a:p>
                      <a:pPr>
                        <a:spcAft>
                          <a:spcPts val="0"/>
                        </a:spcAft>
                      </a:pPr>
                      <a:r>
                        <a:rPr lang="en-US" sz="1600" b="0" i="0" dirty="0" smtClean="0">
                          <a:solidFill>
                            <a:schemeClr val="tx1"/>
                          </a:solidFill>
                        </a:rPr>
                        <a:t>CAT 4.1.7</a:t>
                      </a:r>
                      <a:endParaRPr lang="en-US" sz="1600" b="0" i="0" dirty="0">
                        <a:solidFill>
                          <a:schemeClr val="tx1"/>
                        </a:solidFill>
                      </a:endParaRPr>
                    </a:p>
                  </a:txBody>
                  <a:tcPr marB="0"/>
                </a:tc>
                <a:tc>
                  <a:txBody>
                    <a:bodyPr/>
                    <a:lstStyle/>
                    <a:p>
                      <a:pPr>
                        <a:spcAft>
                          <a:spcPts val="0"/>
                        </a:spcAft>
                      </a:pPr>
                      <a:r>
                        <a:rPr lang="en-US" sz="1600" b="0" i="0" dirty="0" smtClean="0">
                          <a:solidFill>
                            <a:schemeClr val="tx1"/>
                          </a:solidFill>
                        </a:rPr>
                        <a:t>12 Apr</a:t>
                      </a:r>
                      <a:endParaRPr lang="en-US" sz="1600" b="0" i="0" dirty="0">
                        <a:solidFill>
                          <a:schemeClr val="tx1"/>
                        </a:solidFill>
                      </a:endParaRPr>
                    </a:p>
                  </a:txBody>
                  <a:tcPr marB="0"/>
                </a:tc>
                <a:tc>
                  <a:txBody>
                    <a:bodyPr/>
                    <a:lstStyle/>
                    <a:p>
                      <a:pPr marL="0" lvl="1" indent="0">
                        <a:lnSpc>
                          <a:spcPct val="100000"/>
                        </a:lnSpc>
                        <a:buFont typeface="Arial"/>
                        <a:buNone/>
                      </a:pPr>
                      <a:r>
                        <a:rPr lang="en-US" sz="1600" dirty="0" smtClean="0">
                          <a:solidFill>
                            <a:schemeClr val="tx1"/>
                          </a:solidFill>
                        </a:rPr>
                        <a:t>Migrate CIAO 4.6 code base and OTS to CSC</a:t>
                      </a:r>
                      <a:endParaRPr lang="en-US" sz="1600" dirty="0">
                        <a:solidFill>
                          <a:schemeClr val="tx1"/>
                        </a:solidFill>
                      </a:endParaRPr>
                    </a:p>
                  </a:txBody>
                  <a:tcPr marB="0"/>
                </a:tc>
              </a:tr>
              <a:tr h="370840">
                <a:tc>
                  <a:txBody>
                    <a:bodyPr/>
                    <a:lstStyle/>
                    <a:p>
                      <a:pPr>
                        <a:spcAft>
                          <a:spcPts val="0"/>
                        </a:spcAft>
                      </a:pPr>
                      <a:r>
                        <a:rPr lang="en-US" sz="1600" i="0" dirty="0" smtClean="0"/>
                        <a:t>CAT 4.2</a:t>
                      </a:r>
                      <a:endParaRPr lang="en-US" sz="1600" b="0" i="0" dirty="0">
                        <a:solidFill>
                          <a:schemeClr val="tx1"/>
                        </a:solidFill>
                      </a:endParaRPr>
                    </a:p>
                  </a:txBody>
                  <a:tcPr marB="0"/>
                </a:tc>
                <a:tc>
                  <a:txBody>
                    <a:bodyPr/>
                    <a:lstStyle/>
                    <a:p>
                      <a:pPr>
                        <a:spcAft>
                          <a:spcPts val="0"/>
                        </a:spcAft>
                      </a:pPr>
                      <a:r>
                        <a:rPr lang="en-US" sz="1600" b="0" i="0" dirty="0" smtClean="0">
                          <a:solidFill>
                            <a:schemeClr val="dk1"/>
                          </a:solidFill>
                        </a:rPr>
                        <a:t>06 Aug</a:t>
                      </a:r>
                      <a:endParaRPr lang="en-US" sz="1600" b="0" i="0" dirty="0">
                        <a:solidFill>
                          <a:schemeClr val="tx1"/>
                        </a:solidFill>
                      </a:endParaRPr>
                    </a:p>
                  </a:txBody>
                  <a:tcPr marB="0"/>
                </a:tc>
                <a:tc>
                  <a:txBody>
                    <a:bodyPr/>
                    <a:lstStyle/>
                    <a:p>
                      <a:pPr marL="0" lvl="1" indent="0" algn="l">
                        <a:lnSpc>
                          <a:spcPct val="100000"/>
                        </a:lnSpc>
                        <a:buFont typeface="Arial"/>
                        <a:buNone/>
                      </a:pPr>
                      <a:r>
                        <a:rPr lang="en-US" sz="1600" b="0" u="none" dirty="0" smtClean="0">
                          <a:solidFill>
                            <a:schemeClr val="tx1"/>
                          </a:solidFill>
                        </a:rPr>
                        <a:t>QA thru </a:t>
                      </a:r>
                      <a:r>
                        <a:rPr lang="en-US" sz="1600" b="0" i="1" u="none" dirty="0" smtClean="0">
                          <a:solidFill>
                            <a:schemeClr val="tx1"/>
                          </a:solidFill>
                        </a:rPr>
                        <a:t>stacker</a:t>
                      </a:r>
                      <a:r>
                        <a:rPr lang="en-US" sz="1600" b="0" u="none" dirty="0" smtClean="0">
                          <a:solidFill>
                            <a:schemeClr val="tx1"/>
                          </a:solidFill>
                        </a:rPr>
                        <a:t>; reprocessing support; interleave-mode; performance tuning;</a:t>
                      </a:r>
                      <a:r>
                        <a:rPr lang="en-US" sz="1600" b="0" u="none" baseline="0" dirty="0" smtClean="0">
                          <a:solidFill>
                            <a:schemeClr val="tx1"/>
                          </a:solidFill>
                        </a:rPr>
                        <a:t> u</a:t>
                      </a:r>
                      <a:r>
                        <a:rPr lang="en-US" sz="1600" b="0" u="none" dirty="0" smtClean="0">
                          <a:solidFill>
                            <a:schemeClr val="tx1"/>
                          </a:solidFill>
                        </a:rPr>
                        <a:t>pgrade compiler to </a:t>
                      </a:r>
                      <a:r>
                        <a:rPr lang="en-US" sz="1600" b="0" u="none" dirty="0" err="1" smtClean="0">
                          <a:solidFill>
                            <a:schemeClr val="tx1"/>
                          </a:solidFill>
                        </a:rPr>
                        <a:t>gcc</a:t>
                      </a:r>
                      <a:r>
                        <a:rPr lang="en-US" sz="1600" b="0" u="none" dirty="0" smtClean="0">
                          <a:solidFill>
                            <a:schemeClr val="tx1"/>
                          </a:solidFill>
                        </a:rPr>
                        <a:t> 4.8</a:t>
                      </a:r>
                    </a:p>
                  </a:txBody>
                  <a:tcPr marB="0"/>
                </a:tc>
              </a:tr>
              <a:tr h="370840">
                <a:tc>
                  <a:txBody>
                    <a:bodyPr/>
                    <a:lstStyle/>
                    <a:p>
                      <a:pPr>
                        <a:spcAft>
                          <a:spcPts val="0"/>
                        </a:spcAft>
                      </a:pPr>
                      <a:r>
                        <a:rPr lang="en-US" sz="1600" i="0" dirty="0" smtClean="0"/>
                        <a:t>CAT 4.2.1</a:t>
                      </a:r>
                      <a:endParaRPr lang="en-US" sz="1600" b="0" i="0" dirty="0">
                        <a:solidFill>
                          <a:schemeClr val="tx1"/>
                        </a:solidFill>
                      </a:endParaRPr>
                    </a:p>
                  </a:txBody>
                  <a:tcPr marB="0"/>
                </a:tc>
                <a:tc>
                  <a:txBody>
                    <a:bodyPr/>
                    <a:lstStyle/>
                    <a:p>
                      <a:pPr>
                        <a:spcAft>
                          <a:spcPts val="0"/>
                        </a:spcAft>
                      </a:pPr>
                      <a:r>
                        <a:rPr lang="en-US" sz="1600" b="0" i="0" dirty="0" smtClean="0">
                          <a:solidFill>
                            <a:schemeClr val="dk1"/>
                          </a:solidFill>
                        </a:rPr>
                        <a:t>29 Jul</a:t>
                      </a:r>
                      <a:endParaRPr lang="en-US" sz="1600" b="0" i="0" dirty="0">
                        <a:solidFill>
                          <a:schemeClr val="tx1"/>
                        </a:solidFill>
                      </a:endParaRPr>
                    </a:p>
                  </a:txBody>
                  <a:tcPr marB="0"/>
                </a:tc>
                <a:tc>
                  <a:txBody>
                    <a:bodyPr/>
                    <a:lstStyle/>
                    <a:p>
                      <a:pPr marL="0" lvl="1" indent="0" algn="l">
                        <a:lnSpc>
                          <a:spcPct val="100000"/>
                        </a:lnSpc>
                        <a:buFont typeface="Arial"/>
                        <a:buNone/>
                      </a:pPr>
                      <a:r>
                        <a:rPr lang="en-US" sz="1600" b="0" u="none" dirty="0" smtClean="0">
                          <a:solidFill>
                            <a:schemeClr val="tx1"/>
                          </a:solidFill>
                        </a:rPr>
                        <a:t>CAT </a:t>
                      </a:r>
                      <a:r>
                        <a:rPr lang="en-US" sz="1600" b="0" u="none" dirty="0" err="1" smtClean="0">
                          <a:solidFill>
                            <a:schemeClr val="tx1"/>
                          </a:solidFill>
                        </a:rPr>
                        <a:t>integ</a:t>
                      </a:r>
                      <a:r>
                        <a:rPr lang="en-US" sz="1600" b="0" u="none" dirty="0" smtClean="0">
                          <a:solidFill>
                            <a:schemeClr val="tx1"/>
                          </a:solidFill>
                        </a:rPr>
                        <a:t> issues (QA, repro);</a:t>
                      </a:r>
                      <a:r>
                        <a:rPr lang="en-US" sz="1600" b="0" u="none" baseline="0" dirty="0" smtClean="0">
                          <a:solidFill>
                            <a:schemeClr val="tx1"/>
                          </a:solidFill>
                        </a:rPr>
                        <a:t> </a:t>
                      </a:r>
                      <a:r>
                        <a:rPr lang="en-US" sz="1600" b="0" u="none" dirty="0" smtClean="0">
                          <a:solidFill>
                            <a:schemeClr val="tx1"/>
                          </a:solidFill>
                        </a:rPr>
                        <a:t>several upgrades from science PLs</a:t>
                      </a:r>
                    </a:p>
                  </a:txBody>
                  <a:tcPr marB="0"/>
                </a:tc>
              </a:tr>
            </a:tbl>
          </a:graphicData>
        </a:graphic>
      </p:graphicFrame>
    </p:spTree>
    <p:extLst>
      <p:ext uri="{BB962C8B-B14F-4D97-AF65-F5344CB8AC3E}">
        <p14:creationId xmlns:p14="http://schemas.microsoft.com/office/powerpoint/2010/main" val="11839031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33400"/>
          </a:xfrm>
        </p:spPr>
        <p:txBody>
          <a:bodyPr/>
          <a:lstStyle/>
          <a:p>
            <a:r>
              <a:rPr lang="en-US" dirty="0" smtClean="0"/>
              <a:t>Release 2: Software Releases (cont.)</a:t>
            </a:r>
            <a:endParaRPr lang="en-US" dirty="0"/>
          </a:p>
        </p:txBody>
      </p:sp>
      <p:sp>
        <p:nvSpPr>
          <p:cNvPr id="3" name="Content Placeholder 2"/>
          <p:cNvSpPr>
            <a:spLocks noGrp="1"/>
          </p:cNvSpPr>
          <p:nvPr>
            <p:ph idx="1"/>
          </p:nvPr>
        </p:nvSpPr>
        <p:spPr>
          <a:xfrm>
            <a:off x="685800" y="762000"/>
            <a:ext cx="7924800" cy="5715000"/>
          </a:xfrm>
        </p:spPr>
        <p:txBody>
          <a:bodyPr/>
          <a:lstStyle/>
          <a:p>
            <a:pPr>
              <a:lnSpc>
                <a:spcPct val="100000"/>
              </a:lnSpc>
              <a:spcBef>
                <a:spcPts val="0"/>
              </a:spcBef>
              <a:spcAft>
                <a:spcPts val="600"/>
              </a:spcAft>
            </a:pPr>
            <a:r>
              <a:rPr lang="en-US" sz="2000" b="1" u="sng" dirty="0" smtClean="0"/>
              <a:t>CSC 2.0 Catalog</a:t>
            </a:r>
            <a:r>
              <a:rPr lang="en-US" sz="2000" dirty="0"/>
              <a:t> </a:t>
            </a:r>
            <a:r>
              <a:rPr lang="en-US" sz="2000" dirty="0" smtClean="0"/>
              <a:t>Production-</a:t>
            </a:r>
            <a:r>
              <a:rPr lang="en-US" sz="2000" b="1" u="sng" dirty="0" smtClean="0"/>
              <a:t>Related Releases (cont.)</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18</a:t>
            </a:fld>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3919925920"/>
              </p:ext>
            </p:extLst>
          </p:nvPr>
        </p:nvGraphicFramePr>
        <p:xfrm>
          <a:off x="838200" y="1143000"/>
          <a:ext cx="7772400" cy="5008880"/>
        </p:xfrm>
        <a:graphic>
          <a:graphicData uri="http://schemas.openxmlformats.org/drawingml/2006/table">
            <a:tbl>
              <a:tblPr firstRow="1" bandRow="1">
                <a:tableStyleId>{F5AB1C69-6EDB-4FF4-983F-18BD219EF322}</a:tableStyleId>
              </a:tblPr>
              <a:tblGrid>
                <a:gridCol w="1066800"/>
                <a:gridCol w="1219200"/>
                <a:gridCol w="5486400"/>
              </a:tblGrid>
              <a:tr h="370840">
                <a:tc>
                  <a:txBody>
                    <a:bodyPr/>
                    <a:lstStyle/>
                    <a:p>
                      <a:pPr marL="0" lvl="1" algn="ctr">
                        <a:lnSpc>
                          <a:spcPct val="95000"/>
                        </a:lnSpc>
                        <a:spcBef>
                          <a:spcPts val="0"/>
                        </a:spcBef>
                        <a:spcAft>
                          <a:spcPts val="300"/>
                        </a:spcAft>
                        <a:buFontTx/>
                        <a:buNone/>
                      </a:pPr>
                      <a:r>
                        <a:rPr lang="en-US" sz="1600" b="1" i="0" u="sng" dirty="0" smtClean="0">
                          <a:solidFill>
                            <a:schemeClr val="tx1"/>
                          </a:solidFill>
                        </a:rPr>
                        <a:t>Release</a:t>
                      </a:r>
                      <a:endParaRPr lang="en-US" sz="1600" b="1" i="0" u="sn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i="0" u="sng" dirty="0" smtClean="0">
                          <a:solidFill>
                            <a:schemeClr val="tx1"/>
                          </a:solidFill>
                        </a:rPr>
                        <a:t>Date</a:t>
                      </a:r>
                      <a:endParaRPr lang="en-US" sz="1600" b="1" i="0" u="sng" dirty="0">
                        <a:solidFill>
                          <a:schemeClr val="tx1"/>
                        </a:solidFill>
                      </a:endParaRPr>
                    </a:p>
                  </a:txBody>
                  <a:tcPr>
                    <a:lnL w="12700" cap="flat" cmpd="sng" algn="ctr">
                      <a:noFill/>
                      <a:prstDash val="solid"/>
                      <a:round/>
                      <a:headEnd type="none" w="med" len="med"/>
                      <a:tailEnd type="none" w="med" len="med"/>
                    </a:lnL>
                  </a:tcPr>
                </a:tc>
                <a:tc>
                  <a:txBody>
                    <a:bodyPr/>
                    <a:lstStyle/>
                    <a:p>
                      <a:pPr algn="ctr"/>
                      <a:r>
                        <a:rPr lang="en-US" sz="1600" b="1" i="0" u="sng" dirty="0" smtClean="0">
                          <a:solidFill>
                            <a:schemeClr val="tx1"/>
                          </a:solidFill>
                        </a:rPr>
                        <a:t>Content</a:t>
                      </a:r>
                      <a:endParaRPr lang="en-US" sz="1600" b="1" i="0" u="sng" dirty="0">
                        <a:solidFill>
                          <a:schemeClr val="tx1"/>
                        </a:solidFill>
                      </a:endParaRPr>
                    </a:p>
                  </a:txBody>
                  <a:tcPr/>
                </a:tc>
              </a:tr>
              <a:tr h="370840">
                <a:tc>
                  <a:txBody>
                    <a:bodyPr/>
                    <a:lstStyle/>
                    <a:p>
                      <a:pPr>
                        <a:spcBef>
                          <a:spcPts val="0"/>
                        </a:spcBef>
                        <a:spcAft>
                          <a:spcPts val="0"/>
                        </a:spcAft>
                      </a:pPr>
                      <a:r>
                        <a:rPr lang="en-US" sz="1600" b="0" i="0" dirty="0" smtClean="0">
                          <a:solidFill>
                            <a:schemeClr val="tx1"/>
                          </a:solidFill>
                        </a:rPr>
                        <a:t>CAT 4.2.2</a:t>
                      </a:r>
                      <a:endParaRPr lang="en-US" sz="1600" b="0" i="0" dirty="0">
                        <a:solidFill>
                          <a:schemeClr val="tx1"/>
                        </a:solidFill>
                      </a:endParaRPr>
                    </a:p>
                  </a:txBody>
                  <a:tcPr marB="0">
                    <a:lnT w="38100" cmpd="sng">
                      <a:noFill/>
                    </a:lnT>
                  </a:tcPr>
                </a:tc>
                <a:tc>
                  <a:txBody>
                    <a:bodyPr/>
                    <a:lstStyle/>
                    <a:p>
                      <a:pPr>
                        <a:spcBef>
                          <a:spcPts val="0"/>
                        </a:spcBef>
                        <a:spcAft>
                          <a:spcPts val="0"/>
                        </a:spcAft>
                      </a:pPr>
                      <a:r>
                        <a:rPr lang="en-US" sz="1600" b="0" i="0" dirty="0" smtClean="0">
                          <a:solidFill>
                            <a:schemeClr val="tx1"/>
                          </a:solidFill>
                        </a:rPr>
                        <a:t>12 Sep</a:t>
                      </a:r>
                      <a:endParaRPr lang="en-US" sz="1600" b="0" i="0" dirty="0">
                        <a:solidFill>
                          <a:schemeClr val="tx1"/>
                        </a:solidFill>
                      </a:endParaRPr>
                    </a:p>
                  </a:txBody>
                  <a:tcPr marB="0">
                    <a:lnR w="12700" cap="flat" cmpd="sng" algn="ctr">
                      <a:noFill/>
                      <a:prstDash val="solid"/>
                      <a:round/>
                      <a:headEnd type="none" w="med" len="med"/>
                      <a:tailEnd type="none" w="med" len="med"/>
                    </a:lnR>
                  </a:tcPr>
                </a:tc>
                <a:tc>
                  <a:txBody>
                    <a:bodyPr/>
                    <a:lstStyle/>
                    <a:p>
                      <a:pPr marL="0" lvl="1" indent="0" algn="l">
                        <a:lnSpc>
                          <a:spcPct val="100000"/>
                        </a:lnSpc>
                        <a:spcBef>
                          <a:spcPts val="0"/>
                        </a:spcBef>
                        <a:spcAft>
                          <a:spcPts val="0"/>
                        </a:spcAft>
                        <a:buFont typeface="Arial"/>
                        <a:buNone/>
                      </a:pPr>
                      <a:r>
                        <a:rPr lang="en-US" sz="1600" b="0" u="none" dirty="0" smtClean="0">
                          <a:solidFill>
                            <a:srgbClr val="000000"/>
                          </a:solidFill>
                        </a:rPr>
                        <a:t>New adaptive smoothing for backgrounds;</a:t>
                      </a:r>
                      <a:r>
                        <a:rPr lang="en-US" sz="1600" b="0" u="none" baseline="0" dirty="0" smtClean="0">
                          <a:solidFill>
                            <a:srgbClr val="000000"/>
                          </a:solidFill>
                        </a:rPr>
                        <a:t> </a:t>
                      </a:r>
                      <a:r>
                        <a:rPr lang="en-US" sz="1600" b="0" u="none" dirty="0" smtClean="0">
                          <a:solidFill>
                            <a:srgbClr val="000000"/>
                          </a:solidFill>
                        </a:rPr>
                        <a:t>fix to MLE for off center points;</a:t>
                      </a:r>
                      <a:r>
                        <a:rPr lang="en-US" sz="1600" b="0" u="none" baseline="0" dirty="0" smtClean="0">
                          <a:solidFill>
                            <a:srgbClr val="000000"/>
                          </a:solidFill>
                        </a:rPr>
                        <a:t> </a:t>
                      </a:r>
                      <a:r>
                        <a:rPr lang="en-US" sz="1600" b="0" u="none" dirty="0" smtClean="0">
                          <a:solidFill>
                            <a:srgbClr val="000000"/>
                          </a:solidFill>
                        </a:rPr>
                        <a:t>ability to add user exclusion regions;</a:t>
                      </a:r>
                      <a:r>
                        <a:rPr lang="en-US" sz="1600" b="0" u="none" baseline="0" dirty="0" smtClean="0">
                          <a:solidFill>
                            <a:srgbClr val="000000"/>
                          </a:solidFill>
                        </a:rPr>
                        <a:t> </a:t>
                      </a:r>
                      <a:r>
                        <a:rPr lang="en-US" sz="1600" b="0" u="none" dirty="0" smtClean="0">
                          <a:solidFill>
                            <a:srgbClr val="000000"/>
                          </a:solidFill>
                        </a:rPr>
                        <a:t>update to repro script to no longer create sexp3;</a:t>
                      </a:r>
                      <a:r>
                        <a:rPr lang="en-US" sz="1600" b="0" u="none" baseline="0" dirty="0" smtClean="0">
                          <a:solidFill>
                            <a:srgbClr val="000000"/>
                          </a:solidFill>
                        </a:rPr>
                        <a:t> </a:t>
                      </a:r>
                      <a:r>
                        <a:rPr lang="en-US" sz="1600" b="0" u="none" dirty="0" smtClean="0">
                          <a:solidFill>
                            <a:srgbClr val="000000"/>
                          </a:solidFill>
                        </a:rPr>
                        <a:t>MLE fix from regression in positions;</a:t>
                      </a:r>
                      <a:r>
                        <a:rPr lang="en-US" sz="1600" b="0" u="none" baseline="0" dirty="0" smtClean="0">
                          <a:solidFill>
                            <a:srgbClr val="000000"/>
                          </a:solidFill>
                        </a:rPr>
                        <a:t> </a:t>
                      </a:r>
                      <a:r>
                        <a:rPr lang="en-US" sz="1600" b="0" u="none" dirty="0" smtClean="0">
                          <a:solidFill>
                            <a:srgbClr val="000000"/>
                          </a:solidFill>
                        </a:rPr>
                        <a:t>MLE </a:t>
                      </a:r>
                      <a:r>
                        <a:rPr lang="en-US" sz="1600" b="0" u="none" dirty="0" err="1" smtClean="0">
                          <a:solidFill>
                            <a:srgbClr val="000000"/>
                          </a:solidFill>
                        </a:rPr>
                        <a:t>get_draws</a:t>
                      </a:r>
                      <a:r>
                        <a:rPr lang="en-US" sz="1600" b="0" u="none" dirty="0" smtClean="0">
                          <a:solidFill>
                            <a:srgbClr val="000000"/>
                          </a:solidFill>
                        </a:rPr>
                        <a:t> added</a:t>
                      </a:r>
                      <a:endParaRPr lang="en-US" sz="1600" b="0" u="none" dirty="0">
                        <a:solidFill>
                          <a:srgbClr val="000000"/>
                        </a:solidFill>
                      </a:endParaRP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r h="370840">
                <a:tc>
                  <a:txBody>
                    <a:bodyPr/>
                    <a:lstStyle/>
                    <a:p>
                      <a:pPr>
                        <a:spcBef>
                          <a:spcPts val="0"/>
                        </a:spcBef>
                        <a:spcAft>
                          <a:spcPts val="0"/>
                        </a:spcAft>
                      </a:pPr>
                      <a:r>
                        <a:rPr lang="en-US" sz="1600" b="0" i="0" dirty="0" smtClean="0">
                          <a:solidFill>
                            <a:schemeClr val="tx1"/>
                          </a:solidFill>
                        </a:rPr>
                        <a:t>CAT 4.2.3</a:t>
                      </a:r>
                      <a:endParaRPr lang="en-US" sz="1600" b="0" i="0" dirty="0">
                        <a:solidFill>
                          <a:schemeClr val="tx1"/>
                        </a:solidFill>
                      </a:endParaRPr>
                    </a:p>
                  </a:txBody>
                  <a:tcPr marB="0"/>
                </a:tc>
                <a:tc>
                  <a:txBody>
                    <a:bodyPr/>
                    <a:lstStyle/>
                    <a:p>
                      <a:pPr>
                        <a:spcBef>
                          <a:spcPts val="0"/>
                        </a:spcBef>
                        <a:spcAft>
                          <a:spcPts val="0"/>
                        </a:spcAft>
                      </a:pPr>
                      <a:r>
                        <a:rPr lang="en-US" sz="1600" b="0" i="0" dirty="0" smtClean="0">
                          <a:solidFill>
                            <a:schemeClr val="tx1"/>
                          </a:solidFill>
                        </a:rPr>
                        <a:t>29</a:t>
                      </a:r>
                      <a:r>
                        <a:rPr lang="en-US" sz="1600" b="0" i="0" baseline="0" dirty="0" smtClean="0">
                          <a:solidFill>
                            <a:schemeClr val="tx1"/>
                          </a:solidFill>
                        </a:rPr>
                        <a:t> Sep</a:t>
                      </a:r>
                      <a:endParaRPr lang="en-US" sz="1600" b="0" i="0" dirty="0">
                        <a:solidFill>
                          <a:schemeClr val="tx1"/>
                        </a:solidFill>
                      </a:endParaRPr>
                    </a:p>
                  </a:txBody>
                  <a:tcPr marB="0"/>
                </a:tc>
                <a:tc>
                  <a:txBody>
                    <a:bodyPr/>
                    <a:lstStyle/>
                    <a:p>
                      <a:pPr marL="0" indent="0" algn="l">
                        <a:spcBef>
                          <a:spcPts val="0"/>
                        </a:spcBef>
                        <a:spcAft>
                          <a:spcPts val="0"/>
                        </a:spcAft>
                        <a:buFont typeface="Arial"/>
                        <a:buNone/>
                      </a:pPr>
                      <a:r>
                        <a:rPr lang="en-US" sz="1600" b="0" u="none" dirty="0" smtClean="0">
                          <a:solidFill>
                            <a:schemeClr val="tx1"/>
                          </a:solidFill>
                        </a:rPr>
                        <a:t>MLE valid flag and</a:t>
                      </a:r>
                      <a:r>
                        <a:rPr lang="en-US" sz="1600" b="0" u="none" baseline="0" dirty="0" smtClean="0">
                          <a:solidFill>
                            <a:schemeClr val="tx1"/>
                          </a:solidFill>
                        </a:rPr>
                        <a:t> </a:t>
                      </a:r>
                      <a:r>
                        <a:rPr lang="en-US" sz="1600" b="0" u="none" dirty="0" smtClean="0">
                          <a:solidFill>
                            <a:schemeClr val="tx1"/>
                          </a:solidFill>
                        </a:rPr>
                        <a:t>NULL case handling;</a:t>
                      </a:r>
                      <a:r>
                        <a:rPr lang="en-US" sz="1600" b="0" u="none" baseline="0" dirty="0" smtClean="0">
                          <a:solidFill>
                            <a:schemeClr val="tx1"/>
                          </a:solidFill>
                        </a:rPr>
                        <a:t> l</a:t>
                      </a:r>
                      <a:r>
                        <a:rPr lang="en-US" sz="1600" b="0" u="none" dirty="0" smtClean="0">
                          <a:solidFill>
                            <a:schemeClr val="tx1"/>
                          </a:solidFill>
                        </a:rPr>
                        <a:t>ower risk updates/</a:t>
                      </a:r>
                      <a:r>
                        <a:rPr lang="en-US" sz="1600" b="0" u="none" dirty="0" err="1" smtClean="0">
                          <a:solidFill>
                            <a:schemeClr val="tx1"/>
                          </a:solidFill>
                        </a:rPr>
                        <a:t>bugfixes</a:t>
                      </a:r>
                      <a:r>
                        <a:rPr lang="en-US" sz="1600" b="0" u="none" dirty="0" smtClean="0">
                          <a:solidFill>
                            <a:schemeClr val="tx1"/>
                          </a:solidFill>
                        </a:rPr>
                        <a:t> from PL</a:t>
                      </a:r>
                    </a:p>
                  </a:txBody>
                  <a:tcPr marB="0">
                    <a:lnT w="12700" cap="flat" cmpd="sng" algn="ctr">
                      <a:noFill/>
                      <a:prstDash val="solid"/>
                      <a:round/>
                      <a:headEnd type="none" w="med" len="med"/>
                      <a:tailEnd type="none" w="med" len="med"/>
                    </a:lnT>
                  </a:tcPr>
                </a:tc>
              </a:tr>
              <a:tr h="370840">
                <a:tc>
                  <a:txBody>
                    <a:bodyPr/>
                    <a:lstStyle/>
                    <a:p>
                      <a:pPr>
                        <a:spcBef>
                          <a:spcPts val="0"/>
                        </a:spcBef>
                        <a:spcAft>
                          <a:spcPts val="0"/>
                        </a:spcAft>
                      </a:pPr>
                      <a:r>
                        <a:rPr lang="en-US" sz="1600" b="0" i="0" dirty="0" smtClean="0">
                          <a:solidFill>
                            <a:schemeClr val="tx1"/>
                          </a:solidFill>
                        </a:rPr>
                        <a:t>CAT 4.2.4</a:t>
                      </a:r>
                      <a:endParaRPr lang="en-US" sz="1600" b="0" i="0" dirty="0">
                        <a:solidFill>
                          <a:schemeClr val="tx1"/>
                        </a:solidFill>
                      </a:endParaRPr>
                    </a:p>
                  </a:txBody>
                  <a:tcPr marB="0"/>
                </a:tc>
                <a:tc>
                  <a:txBody>
                    <a:bodyPr/>
                    <a:lstStyle/>
                    <a:p>
                      <a:pPr>
                        <a:spcBef>
                          <a:spcPts val="0"/>
                        </a:spcBef>
                        <a:spcAft>
                          <a:spcPts val="0"/>
                        </a:spcAft>
                      </a:pPr>
                      <a:r>
                        <a:rPr lang="en-US" sz="1600" b="0" i="0" dirty="0" smtClean="0">
                          <a:solidFill>
                            <a:schemeClr val="tx1"/>
                          </a:solidFill>
                        </a:rPr>
                        <a:t>30 Sep</a:t>
                      </a:r>
                      <a:endParaRPr lang="en-US" sz="1600" b="0" i="0" dirty="0">
                        <a:solidFill>
                          <a:schemeClr val="tx1"/>
                        </a:solidFill>
                      </a:endParaRPr>
                    </a:p>
                  </a:txBody>
                  <a:tcPr marB="0"/>
                </a:tc>
                <a:tc>
                  <a:txBody>
                    <a:bodyPr/>
                    <a:lstStyle/>
                    <a:p>
                      <a:pPr marL="0" lvl="1" indent="0" algn="l">
                        <a:lnSpc>
                          <a:spcPct val="100000"/>
                        </a:lnSpc>
                        <a:spcBef>
                          <a:spcPts val="0"/>
                        </a:spcBef>
                        <a:spcAft>
                          <a:spcPts val="0"/>
                        </a:spcAft>
                        <a:buFont typeface="Arial"/>
                        <a:buNone/>
                      </a:pPr>
                      <a:r>
                        <a:rPr lang="en-US" sz="1600" b="0" u="none" dirty="0" smtClean="0">
                          <a:solidFill>
                            <a:schemeClr val="tx1"/>
                          </a:solidFill>
                        </a:rPr>
                        <a:t>Upgrade CAT archive servers to </a:t>
                      </a:r>
                      <a:r>
                        <a:rPr lang="en-US" sz="1600" b="0" u="none" dirty="0" err="1" smtClean="0">
                          <a:solidFill>
                            <a:schemeClr val="tx1"/>
                          </a:solidFill>
                        </a:rPr>
                        <a:t>linux</a:t>
                      </a:r>
                      <a:endParaRPr lang="en-US" sz="1600" b="0" u="none" dirty="0" smtClean="0">
                        <a:solidFill>
                          <a:schemeClr val="tx1"/>
                        </a:solidFill>
                      </a:endParaRPr>
                    </a:p>
                  </a:txBody>
                  <a:tcPr marB="0"/>
                </a:tc>
              </a:tr>
              <a:tr h="370840">
                <a:tc>
                  <a:txBody>
                    <a:bodyPr/>
                    <a:lstStyle/>
                    <a:p>
                      <a:pPr>
                        <a:spcBef>
                          <a:spcPts val="0"/>
                        </a:spcBef>
                        <a:spcAft>
                          <a:spcPts val="0"/>
                        </a:spcAft>
                      </a:pPr>
                      <a:r>
                        <a:rPr lang="en-US" sz="1600" b="0" i="0" dirty="0" smtClean="0">
                          <a:solidFill>
                            <a:schemeClr val="tx1"/>
                          </a:solidFill>
                        </a:rPr>
                        <a:t>CAT 4.2.5</a:t>
                      </a:r>
                      <a:endParaRPr lang="en-US" sz="1600" b="0" i="0" dirty="0">
                        <a:solidFill>
                          <a:schemeClr val="tx1"/>
                        </a:solidFill>
                      </a:endParaRPr>
                    </a:p>
                  </a:txBody>
                  <a:tcPr marB="0"/>
                </a:tc>
                <a:tc>
                  <a:txBody>
                    <a:bodyPr/>
                    <a:lstStyle/>
                    <a:p>
                      <a:pPr>
                        <a:spcBef>
                          <a:spcPts val="0"/>
                        </a:spcBef>
                        <a:spcAft>
                          <a:spcPts val="0"/>
                        </a:spcAft>
                      </a:pPr>
                      <a:r>
                        <a:rPr lang="en-US" sz="1600" b="0" i="0" dirty="0" smtClean="0">
                          <a:solidFill>
                            <a:schemeClr val="tx1"/>
                          </a:solidFill>
                        </a:rPr>
                        <a:t>01 Oct</a:t>
                      </a:r>
                      <a:endParaRPr lang="en-US" sz="1600" b="0" i="0" dirty="0">
                        <a:solidFill>
                          <a:schemeClr val="tx1"/>
                        </a:solidFill>
                      </a:endParaRPr>
                    </a:p>
                  </a:txBody>
                  <a:tcPr marB="0"/>
                </a:tc>
                <a:tc>
                  <a:txBody>
                    <a:bodyPr/>
                    <a:lstStyle/>
                    <a:p>
                      <a:pPr marL="0" lvl="1" indent="0" algn="l">
                        <a:lnSpc>
                          <a:spcPct val="100000"/>
                        </a:lnSpc>
                        <a:spcBef>
                          <a:spcPts val="0"/>
                        </a:spcBef>
                        <a:spcAft>
                          <a:spcPts val="0"/>
                        </a:spcAft>
                        <a:buFont typeface="Arial"/>
                        <a:buNone/>
                      </a:pPr>
                      <a:r>
                        <a:rPr lang="en-US" sz="1600" b="0" u="none" dirty="0" smtClean="0">
                          <a:solidFill>
                            <a:schemeClr val="tx1"/>
                          </a:solidFill>
                        </a:rPr>
                        <a:t>Science test </a:t>
                      </a:r>
                      <a:r>
                        <a:rPr lang="en-US" sz="1600" b="0" i="1" u="none" dirty="0" smtClean="0">
                          <a:solidFill>
                            <a:schemeClr val="tx1"/>
                          </a:solidFill>
                        </a:rPr>
                        <a:t>must-haves</a:t>
                      </a:r>
                      <a:r>
                        <a:rPr lang="en-US" sz="1600" b="0" u="none" dirty="0" smtClean="0">
                          <a:solidFill>
                            <a:schemeClr val="tx1"/>
                          </a:solidFill>
                        </a:rPr>
                        <a:t>; lower priorities if they fit schedule</a:t>
                      </a:r>
                    </a:p>
                  </a:txBody>
                  <a:tcPr marB="0"/>
                </a:tc>
              </a:tr>
              <a:tr h="370840">
                <a:tc>
                  <a:txBody>
                    <a:bodyPr/>
                    <a:lstStyle/>
                    <a:p>
                      <a:pPr>
                        <a:spcBef>
                          <a:spcPts val="0"/>
                        </a:spcBef>
                        <a:spcAft>
                          <a:spcPts val="0"/>
                        </a:spcAft>
                      </a:pPr>
                      <a:r>
                        <a:rPr lang="en-US" sz="1600" b="0" i="0" dirty="0" smtClean="0">
                          <a:solidFill>
                            <a:schemeClr val="tx1"/>
                          </a:solidFill>
                        </a:rPr>
                        <a:t>CAT 4.2.6</a:t>
                      </a:r>
                      <a:endParaRPr lang="en-US" sz="1600" b="0" i="0" dirty="0">
                        <a:solidFill>
                          <a:schemeClr val="tx1"/>
                        </a:solidFill>
                      </a:endParaRPr>
                    </a:p>
                  </a:txBody>
                  <a:tcPr marB="0"/>
                </a:tc>
                <a:tc>
                  <a:txBody>
                    <a:bodyPr/>
                    <a:lstStyle/>
                    <a:p>
                      <a:pPr>
                        <a:spcBef>
                          <a:spcPts val="0"/>
                        </a:spcBef>
                        <a:spcAft>
                          <a:spcPts val="0"/>
                        </a:spcAft>
                      </a:pPr>
                      <a:r>
                        <a:rPr lang="en-US" sz="1600" b="0" i="0" dirty="0" smtClean="0">
                          <a:solidFill>
                            <a:schemeClr val="tx1"/>
                          </a:solidFill>
                        </a:rPr>
                        <a:t>17 Oct</a:t>
                      </a:r>
                      <a:endParaRPr lang="en-US" sz="1600" b="0" i="0" dirty="0">
                        <a:solidFill>
                          <a:schemeClr val="tx1"/>
                        </a:solidFill>
                      </a:endParaRPr>
                    </a:p>
                  </a:txBody>
                  <a:tcPr marB="0"/>
                </a:tc>
                <a:tc>
                  <a:txBody>
                    <a:bodyPr/>
                    <a:lstStyle/>
                    <a:p>
                      <a:r>
                        <a:rPr lang="en-US" sz="1600" kern="1200" dirty="0" smtClean="0">
                          <a:solidFill>
                            <a:schemeClr val="dk1"/>
                          </a:solidFill>
                          <a:latin typeface="+mn-lt"/>
                          <a:ea typeface="+mn-ea"/>
                          <a:cs typeface="+mn-cs"/>
                        </a:rPr>
                        <a:t>Address </a:t>
                      </a:r>
                      <a:r>
                        <a:rPr lang="en-US" sz="1600" kern="1200" dirty="0" err="1" smtClean="0">
                          <a:solidFill>
                            <a:schemeClr val="dk1"/>
                          </a:solidFill>
                          <a:latin typeface="+mn-lt"/>
                          <a:ea typeface="+mn-ea"/>
                          <a:cs typeface="+mn-cs"/>
                        </a:rPr>
                        <a:t>SAOTrace</a:t>
                      </a:r>
                      <a:r>
                        <a:rPr lang="en-US" sz="1600" kern="1200" dirty="0" smtClean="0">
                          <a:solidFill>
                            <a:schemeClr val="dk1"/>
                          </a:solidFill>
                          <a:latin typeface="+mn-lt"/>
                          <a:ea typeface="+mn-ea"/>
                          <a:cs typeface="+mn-cs"/>
                        </a:rPr>
                        <a:t> call issue;</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0 counts on CCD (corner case)</a:t>
                      </a:r>
                      <a:endParaRPr lang="en-US" sz="1600" b="0" u="none" dirty="0" smtClean="0">
                        <a:solidFill>
                          <a:schemeClr val="tx1"/>
                        </a:solidFill>
                      </a:endParaRPr>
                    </a:p>
                  </a:txBody>
                  <a:tcPr marB="0"/>
                </a:tc>
              </a:tr>
              <a:tr h="370840">
                <a:tc>
                  <a:txBody>
                    <a:bodyPr/>
                    <a:lstStyle/>
                    <a:p>
                      <a:pPr>
                        <a:spcBef>
                          <a:spcPts val="0"/>
                        </a:spcBef>
                        <a:spcAft>
                          <a:spcPts val="0"/>
                        </a:spcAft>
                      </a:pPr>
                      <a:r>
                        <a:rPr lang="en-US" sz="1600" b="0" i="0" dirty="0" smtClean="0">
                          <a:solidFill>
                            <a:schemeClr val="tx1"/>
                          </a:solidFill>
                        </a:rPr>
                        <a:t>CAT 4.2.7</a:t>
                      </a:r>
                      <a:endParaRPr lang="en-US" sz="1600" b="0" i="0" dirty="0">
                        <a:solidFill>
                          <a:schemeClr val="tx1"/>
                        </a:solidFill>
                      </a:endParaRPr>
                    </a:p>
                  </a:txBody>
                  <a:tcPr marB="0"/>
                </a:tc>
                <a:tc>
                  <a:txBody>
                    <a:bodyPr/>
                    <a:lstStyle/>
                    <a:p>
                      <a:pPr>
                        <a:spcBef>
                          <a:spcPts val="0"/>
                        </a:spcBef>
                        <a:spcAft>
                          <a:spcPts val="0"/>
                        </a:spcAft>
                      </a:pPr>
                      <a:r>
                        <a:rPr lang="en-US" sz="1600" b="0" i="0" baseline="0" dirty="0" smtClean="0">
                          <a:solidFill>
                            <a:schemeClr val="tx1"/>
                          </a:solidFill>
                        </a:rPr>
                        <a:t>~15 Nov CF</a:t>
                      </a:r>
                      <a:endParaRPr lang="en-US" sz="1600" b="0" i="0" dirty="0">
                        <a:solidFill>
                          <a:schemeClr val="tx1"/>
                        </a:solidFill>
                      </a:endParaRPr>
                    </a:p>
                  </a:txBody>
                  <a:tcPr marB="0"/>
                </a:tc>
                <a:tc>
                  <a:txBody>
                    <a:bodyPr/>
                    <a:lstStyle/>
                    <a:p>
                      <a:r>
                        <a:rPr lang="en-US" sz="1600" kern="1200" dirty="0" smtClean="0">
                          <a:solidFill>
                            <a:schemeClr val="dk1"/>
                          </a:solidFill>
                          <a:latin typeface="+mn-lt"/>
                          <a:ea typeface="+mn-ea"/>
                          <a:cs typeface="+mn-cs"/>
                        </a:rPr>
                        <a:t>Lower priority RFEs/</a:t>
                      </a:r>
                      <a:r>
                        <a:rPr lang="en-US" sz="1600" kern="1200" dirty="0" err="1" smtClean="0">
                          <a:solidFill>
                            <a:schemeClr val="dk1"/>
                          </a:solidFill>
                          <a:latin typeface="+mn-lt"/>
                          <a:ea typeface="+mn-ea"/>
                          <a:cs typeface="+mn-cs"/>
                        </a:rPr>
                        <a:t>bugfixes</a:t>
                      </a:r>
                      <a:r>
                        <a:rPr lang="en-US" sz="1600" kern="1200" dirty="0" smtClean="0">
                          <a:solidFill>
                            <a:schemeClr val="dk1"/>
                          </a:solidFill>
                          <a:latin typeface="+mn-lt"/>
                          <a:ea typeface="+mn-ea"/>
                          <a:cs typeface="+mn-cs"/>
                        </a:rPr>
                        <a:t>;</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feedback from science test I</a:t>
                      </a:r>
                      <a:endParaRPr lang="en-US" sz="1600" b="0" u="none" dirty="0" smtClean="0">
                        <a:solidFill>
                          <a:schemeClr val="tx1"/>
                        </a:solidFill>
                      </a:endParaRPr>
                    </a:p>
                  </a:txBody>
                  <a:tcPr marB="0"/>
                </a:tc>
              </a:tr>
              <a:tr h="370840">
                <a:tc>
                  <a:txBody>
                    <a:bodyPr/>
                    <a:lstStyle/>
                    <a:p>
                      <a:pPr>
                        <a:spcBef>
                          <a:spcPts val="0"/>
                        </a:spcBef>
                        <a:spcAft>
                          <a:spcPts val="0"/>
                        </a:spcAft>
                      </a:pPr>
                      <a:r>
                        <a:rPr lang="en-US" sz="1600" b="0" i="0" dirty="0" smtClean="0">
                          <a:solidFill>
                            <a:schemeClr val="tx1"/>
                          </a:solidFill>
                        </a:rPr>
                        <a:t>CAT 4.2.8</a:t>
                      </a:r>
                      <a:endParaRPr lang="en-US" sz="1600" b="0" i="0" dirty="0">
                        <a:solidFill>
                          <a:schemeClr val="tx1"/>
                        </a:solidFill>
                      </a:endParaRPr>
                    </a:p>
                  </a:txBody>
                  <a:tcPr marB="0"/>
                </a:tc>
                <a:tc>
                  <a:txBody>
                    <a:bodyPr/>
                    <a:lstStyle/>
                    <a:p>
                      <a:pPr>
                        <a:spcBef>
                          <a:spcPts val="0"/>
                        </a:spcBef>
                        <a:spcAft>
                          <a:spcPts val="0"/>
                        </a:spcAft>
                      </a:pPr>
                      <a:r>
                        <a:rPr lang="en-US" sz="1600" b="0" i="0" dirty="0" smtClean="0">
                          <a:solidFill>
                            <a:schemeClr val="tx1"/>
                          </a:solidFill>
                        </a:rPr>
                        <a:t>~01 Dec</a:t>
                      </a:r>
                      <a:r>
                        <a:rPr lang="en-US" sz="1600" b="0" i="0" baseline="0" dirty="0" smtClean="0">
                          <a:solidFill>
                            <a:schemeClr val="tx1"/>
                          </a:solidFill>
                        </a:rPr>
                        <a:t> CF</a:t>
                      </a:r>
                      <a:endParaRPr lang="en-US" sz="1600" b="0" i="0" dirty="0">
                        <a:solidFill>
                          <a:schemeClr val="tx1"/>
                        </a:solidFill>
                      </a:endParaRPr>
                    </a:p>
                  </a:txBody>
                  <a:tcPr marB="0"/>
                </a:tc>
                <a:tc>
                  <a:txBody>
                    <a:bodyPr/>
                    <a:lstStyle/>
                    <a:p>
                      <a:pPr marL="0" lvl="1" indent="0" algn="l">
                        <a:lnSpc>
                          <a:spcPct val="100000"/>
                        </a:lnSpc>
                        <a:spcBef>
                          <a:spcPts val="0"/>
                        </a:spcBef>
                        <a:spcAft>
                          <a:spcPts val="0"/>
                        </a:spcAft>
                        <a:buFont typeface="Arial"/>
                        <a:buNone/>
                      </a:pPr>
                      <a:r>
                        <a:rPr lang="en-US" sz="1600" b="0" u="none" dirty="0" smtClean="0">
                          <a:solidFill>
                            <a:schemeClr val="tx1"/>
                          </a:solidFill>
                        </a:rPr>
                        <a:t>Remaining science priorities;</a:t>
                      </a:r>
                      <a:r>
                        <a:rPr lang="en-US" sz="1600" b="0" u="none" baseline="0" dirty="0" smtClean="0">
                          <a:solidFill>
                            <a:schemeClr val="tx1"/>
                          </a:solidFill>
                        </a:rPr>
                        <a:t> f</a:t>
                      </a:r>
                      <a:r>
                        <a:rPr lang="en-US" sz="1600" b="0" u="none" dirty="0" smtClean="0">
                          <a:solidFill>
                            <a:schemeClr val="tx1"/>
                          </a:solidFill>
                        </a:rPr>
                        <a:t>eedback from science test II</a:t>
                      </a:r>
                    </a:p>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600" b="1" dirty="0" smtClean="0">
                          <a:solidFill>
                            <a:srgbClr val="0000FF"/>
                          </a:solidFill>
                        </a:rPr>
                        <a:t>Production run through </a:t>
                      </a:r>
                      <a:r>
                        <a:rPr lang="en-US" sz="1600" b="1" i="1" dirty="0" smtClean="0">
                          <a:solidFill>
                            <a:srgbClr val="0000FF"/>
                          </a:solidFill>
                        </a:rPr>
                        <a:t>stacker</a:t>
                      </a:r>
                      <a:r>
                        <a:rPr lang="en-US" sz="1600" b="1" dirty="0" smtClean="0">
                          <a:solidFill>
                            <a:srgbClr val="0000FF"/>
                          </a:solidFill>
                        </a:rPr>
                        <a:t> PL</a:t>
                      </a:r>
                      <a:endParaRPr lang="de-DE" sz="900" b="0" u="none" dirty="0" smtClean="0"/>
                    </a:p>
                  </a:txBody>
                  <a:tcPr marB="0"/>
                </a:tc>
              </a:tr>
              <a:tr h="370840">
                <a:tc>
                  <a:txBody>
                    <a:bodyPr/>
                    <a:lstStyle/>
                    <a:p>
                      <a:pPr>
                        <a:spcBef>
                          <a:spcPts val="0"/>
                        </a:spcBef>
                        <a:spcAft>
                          <a:spcPts val="0"/>
                        </a:spcAft>
                      </a:pPr>
                      <a:r>
                        <a:rPr lang="en-US" sz="1600" b="0" i="0" dirty="0" smtClean="0">
                          <a:solidFill>
                            <a:schemeClr val="tx1"/>
                          </a:solidFill>
                        </a:rPr>
                        <a:t>CAT 4.3</a:t>
                      </a:r>
                      <a:endParaRPr lang="en-US" sz="1600" b="0" i="0" dirty="0">
                        <a:solidFill>
                          <a:schemeClr val="tx1"/>
                        </a:solidFill>
                      </a:endParaRPr>
                    </a:p>
                  </a:txBody>
                  <a:tcPr marB="0"/>
                </a:tc>
                <a:tc>
                  <a:txBody>
                    <a:bodyPr/>
                    <a:lstStyle/>
                    <a:p>
                      <a:pPr>
                        <a:spcBef>
                          <a:spcPts val="0"/>
                        </a:spcBef>
                        <a:spcAft>
                          <a:spcPts val="0"/>
                        </a:spcAft>
                      </a:pPr>
                      <a:r>
                        <a:rPr lang="de-DE" sz="1600" b="0" u="none" dirty="0" smtClean="0"/>
                        <a:t>2nd half 2015</a:t>
                      </a:r>
                      <a:endParaRPr lang="en-US" sz="1600" b="0" i="0" dirty="0">
                        <a:solidFill>
                          <a:schemeClr val="tx1"/>
                        </a:solidFill>
                      </a:endParaRPr>
                    </a:p>
                  </a:txBody>
                  <a:tcPr marB="0"/>
                </a:tc>
                <a:tc>
                  <a:txBody>
                    <a:body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600" b="0" i="1" u="none" dirty="0" err="1" smtClean="0">
                          <a:solidFill>
                            <a:schemeClr val="tx1"/>
                          </a:solidFill>
                        </a:rPr>
                        <a:t>master_match</a:t>
                      </a:r>
                      <a:r>
                        <a:rPr lang="en-US" sz="1600" b="0" i="0" u="none" baseline="0" dirty="0" smtClean="0">
                          <a:solidFill>
                            <a:schemeClr val="tx1"/>
                          </a:solidFill>
                        </a:rPr>
                        <a:t> </a:t>
                      </a:r>
                      <a:r>
                        <a:rPr lang="en-US" sz="1600" b="0" i="0" u="none" dirty="0" smtClean="0">
                          <a:solidFill>
                            <a:schemeClr val="tx1"/>
                          </a:solidFill>
                        </a:rPr>
                        <a:t>and</a:t>
                      </a:r>
                      <a:r>
                        <a:rPr lang="en-US" sz="1600" b="0" i="0" u="none" baseline="0" dirty="0" smtClean="0">
                          <a:solidFill>
                            <a:schemeClr val="tx1"/>
                          </a:solidFill>
                        </a:rPr>
                        <a:t> </a:t>
                      </a:r>
                      <a:r>
                        <a:rPr lang="en-US" sz="1600" b="0" i="1" u="none" baseline="0" dirty="0" smtClean="0">
                          <a:solidFill>
                            <a:schemeClr val="tx1"/>
                          </a:solidFill>
                        </a:rPr>
                        <a:t>source</a:t>
                      </a:r>
                      <a:r>
                        <a:rPr lang="en-US" sz="1600" b="0" i="0" u="none" baseline="0" dirty="0" smtClean="0">
                          <a:solidFill>
                            <a:schemeClr val="tx1"/>
                          </a:solidFill>
                        </a:rPr>
                        <a:t> </a:t>
                      </a:r>
                      <a:r>
                        <a:rPr lang="en-US" sz="1600" b="0" u="none" dirty="0" smtClean="0">
                          <a:solidFill>
                            <a:schemeClr val="tx1"/>
                          </a:solidFill>
                        </a:rPr>
                        <a:t>PLs; limiting sensitivity population</a:t>
                      </a:r>
                    </a:p>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600" b="1" dirty="0" smtClean="0">
                          <a:solidFill>
                            <a:srgbClr val="0000FF"/>
                          </a:solidFill>
                        </a:rPr>
                        <a:t>Production run </a:t>
                      </a:r>
                      <a:r>
                        <a:rPr lang="en-US" sz="1600" b="1" i="1" dirty="0" err="1" smtClean="0">
                          <a:solidFill>
                            <a:srgbClr val="0000FF"/>
                          </a:solidFill>
                        </a:rPr>
                        <a:t>master_match</a:t>
                      </a:r>
                      <a:r>
                        <a:rPr lang="en-US" sz="1600" b="1" dirty="0" smtClean="0">
                          <a:solidFill>
                            <a:srgbClr val="0000FF"/>
                          </a:solidFill>
                        </a:rPr>
                        <a:t> and </a:t>
                      </a:r>
                      <a:r>
                        <a:rPr lang="en-US" sz="1600" b="1" i="1" dirty="0" smtClean="0">
                          <a:solidFill>
                            <a:srgbClr val="0000FF"/>
                          </a:solidFill>
                        </a:rPr>
                        <a:t>source</a:t>
                      </a:r>
                      <a:r>
                        <a:rPr lang="en-US" sz="1600" b="1" i="0" baseline="0" dirty="0" smtClean="0">
                          <a:solidFill>
                            <a:srgbClr val="0000FF"/>
                          </a:solidFill>
                        </a:rPr>
                        <a:t> PL</a:t>
                      </a:r>
                      <a:r>
                        <a:rPr lang="en-US" sz="1600" b="1" dirty="0" smtClean="0">
                          <a:solidFill>
                            <a:srgbClr val="0000FF"/>
                          </a:solidFill>
                        </a:rPr>
                        <a:t>s</a:t>
                      </a:r>
                      <a:endParaRPr lang="de-DE" sz="1600" b="0" u="none" dirty="0" smtClean="0"/>
                    </a:p>
                  </a:txBody>
                  <a:tcPr marB="0"/>
                </a:tc>
              </a:tr>
              <a:tr h="370840">
                <a:tc>
                  <a:txBody>
                    <a:bodyPr/>
                    <a:lstStyle/>
                    <a:p>
                      <a:pPr>
                        <a:spcBef>
                          <a:spcPts val="0"/>
                        </a:spcBef>
                        <a:spcAft>
                          <a:spcPts val="0"/>
                        </a:spcAft>
                      </a:pPr>
                      <a:r>
                        <a:rPr lang="en-US" sz="1600" b="0" i="0" dirty="0" smtClean="0">
                          <a:solidFill>
                            <a:schemeClr val="tx1"/>
                          </a:solidFill>
                        </a:rPr>
                        <a:t>CAT 5.0</a:t>
                      </a:r>
                      <a:endParaRPr lang="en-US" sz="1600" b="0" i="0" dirty="0">
                        <a:solidFill>
                          <a:schemeClr val="tx1"/>
                        </a:solidFill>
                      </a:endParaRPr>
                    </a:p>
                  </a:txBody>
                  <a:tcPr marB="0"/>
                </a:tc>
                <a:tc>
                  <a:txBody>
                    <a:bodyPr/>
                    <a:lstStyle/>
                    <a:p>
                      <a:pPr>
                        <a:spcBef>
                          <a:spcPts val="0"/>
                        </a:spcBef>
                        <a:spcAft>
                          <a:spcPts val="0"/>
                        </a:spcAft>
                      </a:pPr>
                      <a:r>
                        <a:rPr lang="de-DE" sz="1600" b="0" u="none" dirty="0" err="1" smtClean="0"/>
                        <a:t>Late</a:t>
                      </a:r>
                      <a:r>
                        <a:rPr lang="de-DE" sz="1600" b="0" u="none" baseline="0" dirty="0" smtClean="0"/>
                        <a:t> </a:t>
                      </a:r>
                      <a:r>
                        <a:rPr lang="de-DE" sz="1600" b="0" u="none" dirty="0" smtClean="0"/>
                        <a:t>2015</a:t>
                      </a:r>
                      <a:endParaRPr lang="en-US" sz="1600" b="0" i="0" dirty="0">
                        <a:solidFill>
                          <a:schemeClr val="tx1"/>
                        </a:solidFill>
                      </a:endParaRPr>
                    </a:p>
                  </a:txBody>
                  <a:tcPr marB="0"/>
                </a:tc>
                <a:tc>
                  <a:txBody>
                    <a:body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600" b="0" i="1" u="none" dirty="0" smtClean="0">
                          <a:solidFill>
                            <a:schemeClr val="tx1"/>
                          </a:solidFill>
                        </a:rPr>
                        <a:t>master</a:t>
                      </a:r>
                      <a:r>
                        <a:rPr lang="en-US" sz="1600" b="0" i="0" u="none" dirty="0" smtClean="0">
                          <a:solidFill>
                            <a:schemeClr val="tx1"/>
                          </a:solidFill>
                        </a:rPr>
                        <a:t> </a:t>
                      </a:r>
                      <a:r>
                        <a:rPr lang="en-US" sz="1600" b="0" u="none" dirty="0" smtClean="0">
                          <a:solidFill>
                            <a:schemeClr val="tx1"/>
                          </a:solidFill>
                        </a:rPr>
                        <a:t>PL; populate databases</a:t>
                      </a:r>
                    </a:p>
                    <a:p>
                      <a:pPr marL="0" marR="0" lvl="1" indent="0" algn="l" defTabSz="457200" rtl="0" eaLnBrk="1" fontAlgn="auto" latinLnBrk="0" hangingPunct="1">
                        <a:lnSpc>
                          <a:spcPct val="100000"/>
                        </a:lnSpc>
                        <a:spcBef>
                          <a:spcPts val="0"/>
                        </a:spcBef>
                        <a:spcAft>
                          <a:spcPts val="0"/>
                        </a:spcAft>
                        <a:buClrTx/>
                        <a:buSzTx/>
                        <a:buFont typeface="Arial"/>
                        <a:buNone/>
                        <a:tabLst/>
                        <a:defRPr/>
                      </a:pPr>
                      <a:r>
                        <a:rPr lang="en-US" sz="1600" b="1" dirty="0" smtClean="0">
                          <a:solidFill>
                            <a:srgbClr val="0000FF"/>
                          </a:solidFill>
                        </a:rPr>
                        <a:t>Production run </a:t>
                      </a:r>
                      <a:r>
                        <a:rPr lang="en-US" sz="1600" b="1" i="1" dirty="0" smtClean="0">
                          <a:solidFill>
                            <a:srgbClr val="0000FF"/>
                          </a:solidFill>
                        </a:rPr>
                        <a:t>master</a:t>
                      </a:r>
                      <a:r>
                        <a:rPr lang="en-US" sz="1600" b="1" dirty="0" smtClean="0">
                          <a:solidFill>
                            <a:srgbClr val="0000FF"/>
                          </a:solidFill>
                        </a:rPr>
                        <a:t> PL, final QA review, and release</a:t>
                      </a:r>
                    </a:p>
                  </a:txBody>
                  <a:tcPr marB="0"/>
                </a:tc>
              </a:tr>
            </a:tbl>
          </a:graphicData>
        </a:graphic>
      </p:graphicFrame>
    </p:spTree>
    <p:extLst>
      <p:ext uri="{BB962C8B-B14F-4D97-AF65-F5344CB8AC3E}">
        <p14:creationId xmlns:p14="http://schemas.microsoft.com/office/powerpoint/2010/main" val="90370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772400" cy="533400"/>
          </a:xfrm>
        </p:spPr>
        <p:txBody>
          <a:bodyPr/>
          <a:lstStyle/>
          <a:p>
            <a:r>
              <a:rPr lang="en-US" dirty="0" smtClean="0">
                <a:ea typeface="ＭＳ Ｐゴシック" pitchFamily="-111" charset="-128"/>
                <a:cs typeface="ＭＳ Ｐゴシック" pitchFamily="-111" charset="-128"/>
              </a:rPr>
              <a:t>Current Catalog Release: Statistics</a:t>
            </a:r>
          </a:p>
        </p:txBody>
      </p:sp>
      <p:sp>
        <p:nvSpPr>
          <p:cNvPr id="28675" name="Rectangle 3"/>
          <p:cNvSpPr>
            <a:spLocks noGrp="1" noChangeArrowheads="1"/>
          </p:cNvSpPr>
          <p:nvPr>
            <p:ph type="body" idx="1"/>
          </p:nvPr>
        </p:nvSpPr>
        <p:spPr>
          <a:xfrm>
            <a:off x="685800" y="762000"/>
            <a:ext cx="7924800" cy="5715000"/>
          </a:xfrm>
        </p:spPr>
        <p:txBody>
          <a:bodyPr/>
          <a:lstStyle/>
          <a:p>
            <a:pPr>
              <a:lnSpc>
                <a:spcPct val="100000"/>
              </a:lnSpc>
              <a:spcAft>
                <a:spcPts val="600"/>
              </a:spcAft>
              <a:buFontTx/>
              <a:buNone/>
            </a:pPr>
            <a:r>
              <a:rPr lang="en-US" sz="2000" dirty="0" smtClean="0">
                <a:ea typeface="ＭＳ Ｐゴシック" pitchFamily="-111" charset="-128"/>
                <a:cs typeface="ＭＳ Ｐゴシック" pitchFamily="-111" charset="-128"/>
              </a:rPr>
              <a:t>Summary</a:t>
            </a:r>
          </a:p>
          <a:p>
            <a:pPr lvl="1">
              <a:lnSpc>
                <a:spcPct val="95000"/>
              </a:lnSpc>
              <a:spcBef>
                <a:spcPts val="0"/>
              </a:spcBef>
              <a:spcAft>
                <a:spcPts val="0"/>
              </a:spcAft>
            </a:pPr>
            <a:r>
              <a:rPr lang="en-US" dirty="0">
                <a:solidFill>
                  <a:schemeClr val="tx1"/>
                </a:solidFill>
              </a:rPr>
              <a:t>Catalog version: 1.1; Released: 2010 Aug 10</a:t>
            </a:r>
          </a:p>
          <a:p>
            <a:pPr lvl="2">
              <a:lnSpc>
                <a:spcPct val="95000"/>
              </a:lnSpc>
              <a:spcBef>
                <a:spcPts val="0"/>
              </a:spcBef>
              <a:spcAft>
                <a:spcPts val="0"/>
              </a:spcAft>
            </a:pPr>
            <a:r>
              <a:rPr lang="en-US" sz="1600" dirty="0"/>
              <a:t>106,586 master </a:t>
            </a:r>
            <a:r>
              <a:rPr lang="en-US" sz="1600" dirty="0" smtClean="0"/>
              <a:t>sources</a:t>
            </a:r>
          </a:p>
          <a:p>
            <a:pPr lvl="2">
              <a:lnSpc>
                <a:spcPct val="95000"/>
              </a:lnSpc>
              <a:spcBef>
                <a:spcPts val="0"/>
              </a:spcBef>
              <a:spcAft>
                <a:spcPts val="0"/>
              </a:spcAft>
            </a:pPr>
            <a:r>
              <a:rPr lang="en-US" sz="1600" dirty="0" smtClean="0"/>
              <a:t>158,071 </a:t>
            </a:r>
            <a:r>
              <a:rPr lang="en-US" sz="1600" dirty="0"/>
              <a:t>source detections</a:t>
            </a:r>
          </a:p>
          <a:p>
            <a:pPr lvl="2">
              <a:lnSpc>
                <a:spcPct val="95000"/>
              </a:lnSpc>
              <a:spcBef>
                <a:spcPts val="0"/>
              </a:spcBef>
              <a:spcAft>
                <a:spcPts val="0"/>
              </a:spcAft>
            </a:pPr>
            <a:r>
              <a:rPr lang="en-US" sz="1600" dirty="0"/>
              <a:t>5,110 observations with at least one detected source</a:t>
            </a:r>
          </a:p>
          <a:p>
            <a:pPr lvl="1">
              <a:lnSpc>
                <a:spcPct val="95000"/>
              </a:lnSpc>
              <a:spcBef>
                <a:spcPts val="0"/>
              </a:spcBef>
              <a:spcAft>
                <a:spcPts val="0"/>
              </a:spcAft>
            </a:pPr>
            <a:r>
              <a:rPr lang="en-US" dirty="0"/>
              <a:t>Subset of master source properties are available via HEASARC Browse/</a:t>
            </a:r>
            <a:r>
              <a:rPr lang="en-US" dirty="0" err="1"/>
              <a:t>Xamin</a:t>
            </a:r>
            <a:r>
              <a:rPr lang="en-US" dirty="0"/>
              <a:t>, NED, and Vizier services</a:t>
            </a:r>
          </a:p>
          <a:p>
            <a:pPr lvl="2">
              <a:lnSpc>
                <a:spcPct val="95000"/>
              </a:lnSpc>
              <a:spcBef>
                <a:spcPts val="0"/>
              </a:spcBef>
              <a:spcAft>
                <a:spcPts val="0"/>
              </a:spcAft>
            </a:pPr>
            <a:r>
              <a:rPr lang="en-US" sz="1600" dirty="0"/>
              <a:t>Usage statistics reported below do not include accesses via these services</a:t>
            </a:r>
          </a:p>
          <a:p>
            <a:pPr>
              <a:lnSpc>
                <a:spcPct val="100000"/>
              </a:lnSpc>
              <a:spcBef>
                <a:spcPts val="900"/>
              </a:spcBef>
              <a:spcAft>
                <a:spcPts val="600"/>
              </a:spcAft>
            </a:pPr>
            <a:r>
              <a:rPr lang="en-US" sz="2000" dirty="0" smtClean="0"/>
              <a:t>Usage Statistics</a:t>
            </a:r>
          </a:p>
        </p:txBody>
      </p:sp>
      <p:sp>
        <p:nvSpPr>
          <p:cNvPr id="28676" name="Footer Placeholder 4"/>
          <p:cNvSpPr>
            <a:spLocks noGrp="1"/>
          </p:cNvSpPr>
          <p:nvPr>
            <p:ph type="ftr" sz="quarter" idx="10"/>
          </p:nvPr>
        </p:nvSpPr>
        <p:spPr>
          <a:noFill/>
        </p:spPr>
        <p:txBody>
          <a:bodyPr/>
          <a:lstStyle/>
          <a:p>
            <a:r>
              <a:rPr lang="en-US" dirty="0" smtClean="0"/>
              <a:t>Chandra Source Catalog                             Chandra Users’ Committee Meeting                           October 23, 2014                       Page </a:t>
            </a:r>
            <a:fld id="{D48E1F1A-DCF6-D741-BCA8-90BE6A2FE961}" type="slidenum">
              <a:rPr lang="en-US" smtClean="0"/>
              <a:pPr/>
              <a:t>19</a:t>
            </a:fld>
            <a:endParaRPr lang="en-US" dirty="0" smtClean="0"/>
          </a:p>
        </p:txBody>
      </p:sp>
      <p:sp>
        <p:nvSpPr>
          <p:cNvPr id="2" name="TextBox 1"/>
          <p:cNvSpPr txBox="1"/>
          <p:nvPr/>
        </p:nvSpPr>
        <p:spPr>
          <a:xfrm>
            <a:off x="762000" y="6248400"/>
            <a:ext cx="7848600" cy="261610"/>
          </a:xfrm>
          <a:prstGeom prst="rect">
            <a:avLst/>
          </a:prstGeom>
          <a:noFill/>
        </p:spPr>
        <p:txBody>
          <a:bodyPr wrap="square" rtlCol="0">
            <a:spAutoFit/>
          </a:bodyPr>
          <a:lstStyle/>
          <a:p>
            <a:pPr marL="0" indent="0">
              <a:lnSpc>
                <a:spcPct val="90000"/>
              </a:lnSpc>
              <a:spcBef>
                <a:spcPts val="0"/>
              </a:spcBef>
              <a:spcAft>
                <a:spcPts val="0"/>
              </a:spcAft>
              <a:buNone/>
            </a:pPr>
            <a:r>
              <a:rPr lang="en-US" sz="1200" b="0" u="none" dirty="0"/>
              <a:t>* Excludes 198K searches (~ all non-</a:t>
            </a:r>
            <a:r>
              <a:rPr lang="en-US" sz="1200" b="0" u="none" dirty="0" err="1"/>
              <a:t>CfA</a:t>
            </a:r>
            <a:r>
              <a:rPr lang="en-US" sz="1200" b="0" u="none" dirty="0"/>
              <a:t>) from 2014 May;    </a:t>
            </a:r>
            <a:r>
              <a:rPr lang="en-GB" sz="1200" b="0" u="none" dirty="0"/>
              <a:t>** Excludes 99K searches (~ all non-</a:t>
            </a:r>
            <a:r>
              <a:rPr lang="en-GB" sz="1200" b="0" u="none" dirty="0" err="1"/>
              <a:t>CfA</a:t>
            </a:r>
            <a:r>
              <a:rPr lang="en-GB" sz="1200" b="0" u="none" dirty="0"/>
              <a:t>) from 2014 June</a:t>
            </a:r>
            <a:endParaRPr lang="en-US" sz="1200" b="0" u="none" dirty="0"/>
          </a:p>
        </p:txBody>
      </p:sp>
      <p:graphicFrame>
        <p:nvGraphicFramePr>
          <p:cNvPr id="7" name="Table 6"/>
          <p:cNvGraphicFramePr>
            <a:graphicFrameLocks noGrp="1"/>
          </p:cNvGraphicFramePr>
          <p:nvPr>
            <p:extLst>
              <p:ext uri="{D42A27DB-BD31-4B8C-83A1-F6EECF244321}">
                <p14:modId xmlns:p14="http://schemas.microsoft.com/office/powerpoint/2010/main" val="677144572"/>
              </p:ext>
            </p:extLst>
          </p:nvPr>
        </p:nvGraphicFramePr>
        <p:xfrm>
          <a:off x="685800" y="3364992"/>
          <a:ext cx="7924800" cy="2871419"/>
        </p:xfrm>
        <a:graphic>
          <a:graphicData uri="http://schemas.openxmlformats.org/drawingml/2006/table">
            <a:tbl>
              <a:tblPr firstRow="1" bandRow="1">
                <a:tableStyleId>{775DCB02-9BB8-47FD-8907-85C794F793BA}</a:tableStyleId>
              </a:tblPr>
              <a:tblGrid>
                <a:gridCol w="2486212"/>
                <a:gridCol w="1553882"/>
                <a:gridCol w="1165412"/>
                <a:gridCol w="1553882"/>
                <a:gridCol w="1165412"/>
              </a:tblGrid>
              <a:tr h="370840">
                <a:tc>
                  <a:txBody>
                    <a:bodyPr/>
                    <a:lstStyle/>
                    <a:p>
                      <a:pPr marL="0" marR="0" indent="0" algn="ctr" defTabSz="457200" rtl="0" eaLnBrk="1" fontAlgn="auto" latinLnBrk="0" hangingPunct="1">
                        <a:lnSpc>
                          <a:spcPct val="87000"/>
                        </a:lnSpc>
                        <a:spcBef>
                          <a:spcPts val="0"/>
                        </a:spcBef>
                        <a:spcAft>
                          <a:spcPts val="0"/>
                        </a:spcAft>
                        <a:buClrTx/>
                        <a:buSzTx/>
                        <a:buFontTx/>
                        <a:buNone/>
                        <a:tabLst/>
                        <a:defRPr/>
                      </a:pPr>
                      <a:r>
                        <a:rPr lang="en-US" sz="1400" b="1" dirty="0" smtClean="0"/>
                        <a:t>Release 1.1</a:t>
                      </a:r>
                    </a:p>
                  </a:txBody>
                  <a:tcPr anchor="ctr"/>
                </a:tc>
                <a:tc gridSpan="2">
                  <a:txBody>
                    <a:bodyPr/>
                    <a:lstStyle/>
                    <a:p>
                      <a:pPr algn="ctr">
                        <a:lnSpc>
                          <a:spcPct val="87000"/>
                        </a:lnSpc>
                      </a:pPr>
                      <a:r>
                        <a:rPr lang="en-US" sz="1400" i="0" dirty="0" smtClean="0"/>
                        <a:t>Current</a:t>
                      </a:r>
                      <a:r>
                        <a:rPr lang="en-US" sz="1400" dirty="0" smtClean="0"/>
                        <a:t> Reporting Period</a:t>
                      </a:r>
                    </a:p>
                    <a:p>
                      <a:pPr algn="ctr">
                        <a:lnSpc>
                          <a:spcPct val="87000"/>
                        </a:lnSpc>
                      </a:pPr>
                      <a:r>
                        <a:rPr lang="en-US" sz="1400" dirty="0" smtClean="0"/>
                        <a:t>2014 Apr 01 – 2014 Sep 31</a:t>
                      </a:r>
                    </a:p>
                  </a:txBody>
                  <a:tcPr anchor="ctr"/>
                </a:tc>
                <a:tc hMerge="1">
                  <a:txBody>
                    <a:bodyPr/>
                    <a:lstStyle/>
                    <a:p>
                      <a:endParaRPr lang="en-US" dirty="0"/>
                    </a:p>
                  </a:txBody>
                  <a:tcPr/>
                </a:tc>
                <a:tc gridSpan="2">
                  <a:txBody>
                    <a:bodyPr/>
                    <a:lstStyle/>
                    <a:p>
                      <a:pPr algn="ctr">
                        <a:lnSpc>
                          <a:spcPct val="87000"/>
                        </a:lnSpc>
                      </a:pPr>
                      <a:r>
                        <a:rPr lang="en-US" sz="1400" dirty="0" smtClean="0"/>
                        <a:t>Previous Reporting Period</a:t>
                      </a:r>
                    </a:p>
                    <a:p>
                      <a:pPr algn="ctr">
                        <a:lnSpc>
                          <a:spcPct val="87000"/>
                        </a:lnSpc>
                      </a:pPr>
                      <a:r>
                        <a:rPr lang="en-US" sz="1400" dirty="0" smtClean="0"/>
                        <a:t>2013 Oct 01 – 2014 Mar 31</a:t>
                      </a:r>
                    </a:p>
                  </a:txBody>
                  <a:tcPr anchor="ctr"/>
                </a:tc>
                <a:tc hMerge="1">
                  <a:txBody>
                    <a:bodyPr/>
                    <a:lstStyle/>
                    <a:p>
                      <a:endParaRPr lang="en-US" dirty="0"/>
                    </a:p>
                  </a:txBody>
                  <a:tcPr/>
                </a:tc>
              </a:tr>
              <a:tr h="370840">
                <a:tc>
                  <a:txBody>
                    <a:bodyPr/>
                    <a:lstStyle/>
                    <a:p>
                      <a:pPr algn="ctr">
                        <a:lnSpc>
                          <a:spcPct val="87000"/>
                        </a:lnSpc>
                      </a:pPr>
                      <a:endParaRPr lang="en-US" sz="1400" b="1" dirty="0"/>
                    </a:p>
                  </a:txBody>
                  <a:tcPr anchor="ctr"/>
                </a:tc>
                <a:tc>
                  <a:txBody>
                    <a:bodyPr/>
                    <a:lstStyle/>
                    <a:p>
                      <a:pPr algn="ctr">
                        <a:lnSpc>
                          <a:spcPct val="87000"/>
                        </a:lnSpc>
                      </a:pPr>
                      <a:r>
                        <a:rPr lang="en-US" sz="1400" b="1" dirty="0" smtClean="0"/>
                        <a:t>Number</a:t>
                      </a:r>
                      <a:endParaRPr lang="en-US" sz="1400" b="1" dirty="0"/>
                    </a:p>
                  </a:txBody>
                  <a:tcPr anchor="ctr"/>
                </a:tc>
                <a:tc>
                  <a:txBody>
                    <a:bodyPr/>
                    <a:lstStyle/>
                    <a:p>
                      <a:pPr algn="ctr">
                        <a:lnSpc>
                          <a:spcPct val="87000"/>
                        </a:lnSpc>
                      </a:pPr>
                      <a:r>
                        <a:rPr lang="en-US" sz="1400" b="1" dirty="0" smtClean="0"/>
                        <a:t>% Non-</a:t>
                      </a:r>
                      <a:r>
                        <a:rPr lang="en-US" sz="1400" b="1" dirty="0" err="1" smtClean="0"/>
                        <a:t>CfA</a:t>
                      </a:r>
                      <a:endParaRPr lang="en-US" sz="1400" b="1" dirty="0"/>
                    </a:p>
                  </a:txBody>
                  <a:tcPr anchor="ctr"/>
                </a:tc>
                <a:tc>
                  <a:txBody>
                    <a:bodyPr/>
                    <a:lstStyle/>
                    <a:p>
                      <a:pPr algn="ctr">
                        <a:lnSpc>
                          <a:spcPct val="87000"/>
                        </a:lnSpc>
                      </a:pPr>
                      <a:r>
                        <a:rPr lang="en-US" sz="1400" b="1" dirty="0" smtClean="0"/>
                        <a:t>Number</a:t>
                      </a:r>
                      <a:endParaRPr lang="en-US" sz="1400" b="1" dirty="0"/>
                    </a:p>
                  </a:txBody>
                  <a:tcPr anchor="ctr"/>
                </a:tc>
                <a:tc>
                  <a:txBody>
                    <a:bodyPr/>
                    <a:lstStyle/>
                    <a:p>
                      <a:pPr algn="ctr">
                        <a:lnSpc>
                          <a:spcPct val="87000"/>
                        </a:lnSpc>
                      </a:pPr>
                      <a:r>
                        <a:rPr lang="en-US" sz="1400" b="1" dirty="0" smtClean="0"/>
                        <a:t>% Non-</a:t>
                      </a:r>
                      <a:r>
                        <a:rPr lang="en-US" sz="1400" b="1" dirty="0" err="1" smtClean="0"/>
                        <a:t>CfA</a:t>
                      </a:r>
                      <a:endParaRPr lang="en-US" sz="1400" b="1" dirty="0"/>
                    </a:p>
                  </a:txBody>
                  <a:tcPr anchor="ctr"/>
                </a:tc>
              </a:tr>
              <a:tr h="370840">
                <a:tc>
                  <a:txBody>
                    <a:bodyPr/>
                    <a:lstStyle/>
                    <a:p>
                      <a:pPr algn="l">
                        <a:lnSpc>
                          <a:spcPct val="87000"/>
                        </a:lnSpc>
                      </a:pPr>
                      <a:r>
                        <a:rPr lang="en-US" sz="1400" b="1" dirty="0" smtClean="0"/>
                        <a:t>CSCview</a:t>
                      </a:r>
                      <a:r>
                        <a:rPr lang="en-US" sz="1400" b="1" baseline="0" dirty="0" smtClean="0"/>
                        <a:t> catalog browser </a:t>
                      </a:r>
                      <a:r>
                        <a:rPr lang="en-US" sz="1400" b="1" dirty="0" smtClean="0"/>
                        <a:t>initializations</a:t>
                      </a:r>
                      <a:endParaRPr lang="en-US" sz="1400" b="1" dirty="0"/>
                    </a:p>
                  </a:txBody>
                  <a:tcPr anchor="ctr">
                    <a:solidFill>
                      <a:schemeClr val="bg1">
                        <a:alpha val="0"/>
                      </a:schemeClr>
                    </a:solidFill>
                  </a:tcPr>
                </a:tc>
                <a:tc>
                  <a:txBody>
                    <a:bodyPr/>
                    <a:lstStyle/>
                    <a:p>
                      <a:pPr algn="ctr">
                        <a:lnSpc>
                          <a:spcPct val="87000"/>
                        </a:lnSpc>
                      </a:pPr>
                      <a:r>
                        <a:rPr lang="en-US" sz="1400" dirty="0" smtClean="0"/>
                        <a:t>   163 /month</a:t>
                      </a:r>
                      <a:endParaRPr lang="en-US" sz="1400" dirty="0"/>
                    </a:p>
                  </a:txBody>
                  <a:tcPr anchor="ctr">
                    <a:solidFill>
                      <a:schemeClr val="bg1">
                        <a:alpha val="0"/>
                      </a:schemeClr>
                    </a:solidFill>
                  </a:tcPr>
                </a:tc>
                <a:tc>
                  <a:txBody>
                    <a:bodyPr/>
                    <a:lstStyle/>
                    <a:p>
                      <a:pPr algn="ctr">
                        <a:lnSpc>
                          <a:spcPct val="87000"/>
                        </a:lnSpc>
                      </a:pPr>
                      <a:r>
                        <a:rPr lang="en-US" sz="1400" dirty="0" smtClean="0"/>
                        <a:t>    86%</a:t>
                      </a:r>
                      <a:endParaRPr lang="en-US" sz="1400" dirty="0"/>
                    </a:p>
                  </a:txBody>
                  <a:tcPr anchor="ctr">
                    <a:solidFill>
                      <a:schemeClr val="bg1">
                        <a:alpha val="0"/>
                      </a:schemeClr>
                    </a:solidFill>
                  </a:tcPr>
                </a:tc>
                <a:tc>
                  <a:txBody>
                    <a:bodyPr/>
                    <a:lstStyle/>
                    <a:p>
                      <a:pPr algn="ctr">
                        <a:lnSpc>
                          <a:spcPct val="87000"/>
                        </a:lnSpc>
                      </a:pPr>
                      <a:r>
                        <a:rPr lang="en-US" sz="1400" dirty="0" smtClean="0"/>
                        <a:t>   158 /month</a:t>
                      </a:r>
                      <a:endParaRPr lang="en-US" sz="1400" dirty="0"/>
                    </a:p>
                  </a:txBody>
                  <a:tcPr anchor="ctr">
                    <a:solidFill>
                      <a:schemeClr val="bg1">
                        <a:alpha val="0"/>
                      </a:schemeClr>
                    </a:solidFill>
                  </a:tcPr>
                </a:tc>
                <a:tc>
                  <a:txBody>
                    <a:bodyPr/>
                    <a:lstStyle/>
                    <a:p>
                      <a:pPr algn="ctr">
                        <a:lnSpc>
                          <a:spcPct val="87000"/>
                        </a:lnSpc>
                      </a:pPr>
                      <a:r>
                        <a:rPr lang="en-US" sz="1400" dirty="0" smtClean="0"/>
                        <a:t>82%</a:t>
                      </a:r>
                      <a:endParaRPr lang="en-US" sz="1400" dirty="0"/>
                    </a:p>
                  </a:txBody>
                  <a:tcPr anchor="ctr">
                    <a:solidFill>
                      <a:schemeClr val="bg1">
                        <a:alpha val="0"/>
                      </a:schemeClr>
                    </a:solidFill>
                  </a:tcPr>
                </a:tc>
              </a:tr>
              <a:tr h="370840">
                <a:tc>
                  <a:txBody>
                    <a:bodyPr/>
                    <a:lstStyle/>
                    <a:p>
                      <a:pPr algn="l">
                        <a:lnSpc>
                          <a:spcPct val="87000"/>
                        </a:lnSpc>
                      </a:pPr>
                      <a:r>
                        <a:rPr lang="en-US" sz="1400" b="1" dirty="0" smtClean="0"/>
                        <a:t>CSCview</a:t>
                      </a:r>
                      <a:r>
                        <a:rPr lang="en-US" sz="1400" b="1" baseline="0" dirty="0" smtClean="0"/>
                        <a:t> catalog browser </a:t>
                      </a:r>
                      <a:r>
                        <a:rPr lang="en-US" sz="1400" b="1" dirty="0" smtClean="0"/>
                        <a:t>properties searches</a:t>
                      </a:r>
                      <a:endParaRPr lang="en-US" sz="1400" b="1" dirty="0"/>
                    </a:p>
                  </a:txBody>
                  <a:tcPr anchor="ctr">
                    <a:solidFill>
                      <a:schemeClr val="bg1">
                        <a:alpha val="0"/>
                      </a:schemeClr>
                    </a:solidFill>
                  </a:tcPr>
                </a:tc>
                <a:tc>
                  <a:txBody>
                    <a:bodyPr/>
                    <a:lstStyle/>
                    <a:p>
                      <a:pPr algn="ctr">
                        <a:lnSpc>
                          <a:spcPct val="87000"/>
                        </a:lnSpc>
                      </a:pPr>
                      <a:r>
                        <a:rPr lang="en-US" sz="1400" dirty="0" smtClean="0"/>
                        <a:t>   140 /month</a:t>
                      </a:r>
                      <a:endParaRPr lang="en-US" sz="1400" dirty="0"/>
                    </a:p>
                  </a:txBody>
                  <a:tcPr anchor="ctr">
                    <a:solidFill>
                      <a:schemeClr val="bg1">
                        <a:alpha val="0"/>
                      </a:schemeClr>
                    </a:solidFill>
                  </a:tcPr>
                </a:tc>
                <a:tc>
                  <a:txBody>
                    <a:bodyPr/>
                    <a:lstStyle/>
                    <a:p>
                      <a:pPr algn="ctr">
                        <a:lnSpc>
                          <a:spcPct val="87000"/>
                        </a:lnSpc>
                      </a:pPr>
                      <a:r>
                        <a:rPr lang="en-US" sz="1400" dirty="0" smtClean="0"/>
                        <a:t>    87%</a:t>
                      </a:r>
                      <a:endParaRPr lang="en-US" sz="1400" dirty="0"/>
                    </a:p>
                  </a:txBody>
                  <a:tcPr anchor="ctr">
                    <a:solidFill>
                      <a:schemeClr val="bg1">
                        <a:alpha val="0"/>
                      </a:schemeClr>
                    </a:solidFill>
                  </a:tcPr>
                </a:tc>
                <a:tc>
                  <a:txBody>
                    <a:bodyPr/>
                    <a:lstStyle/>
                    <a:p>
                      <a:pPr algn="ctr">
                        <a:lnSpc>
                          <a:spcPct val="87000"/>
                        </a:lnSpc>
                      </a:pPr>
                      <a:r>
                        <a:rPr lang="en-US" sz="1400" dirty="0" smtClean="0"/>
                        <a:t>   180 /month</a:t>
                      </a:r>
                      <a:endParaRPr lang="en-US" sz="1400" dirty="0"/>
                    </a:p>
                  </a:txBody>
                  <a:tcPr anchor="ctr">
                    <a:solidFill>
                      <a:schemeClr val="bg1">
                        <a:alpha val="0"/>
                      </a:schemeClr>
                    </a:solidFill>
                  </a:tcPr>
                </a:tc>
                <a:tc>
                  <a:txBody>
                    <a:bodyPr/>
                    <a:lstStyle/>
                    <a:p>
                      <a:pPr algn="ctr">
                        <a:lnSpc>
                          <a:spcPct val="87000"/>
                        </a:lnSpc>
                      </a:pPr>
                      <a:r>
                        <a:rPr lang="en-US" sz="1400" dirty="0" smtClean="0"/>
                        <a:t>82%</a:t>
                      </a:r>
                      <a:endParaRPr lang="en-US" sz="1400" dirty="0"/>
                    </a:p>
                  </a:txBody>
                  <a:tcPr anchor="ctr">
                    <a:solidFill>
                      <a:schemeClr val="bg1">
                        <a:alpha val="0"/>
                      </a:schemeClr>
                    </a:solidFill>
                  </a:tcPr>
                </a:tc>
              </a:tr>
              <a:tr h="370840">
                <a:tc>
                  <a:txBody>
                    <a:bodyPr/>
                    <a:lstStyle/>
                    <a:p>
                      <a:pPr algn="l">
                        <a:lnSpc>
                          <a:spcPct val="87000"/>
                        </a:lnSpc>
                      </a:pPr>
                      <a:r>
                        <a:rPr lang="en-US" sz="1400" b="1" dirty="0" smtClean="0"/>
                        <a:t>Command-line</a:t>
                      </a:r>
                      <a:r>
                        <a:rPr lang="en-US" sz="1400" b="1" baseline="0" dirty="0" smtClean="0"/>
                        <a:t> (CLI) searches</a:t>
                      </a:r>
                      <a:endParaRPr lang="en-US" sz="1400" b="1" dirty="0"/>
                    </a:p>
                  </a:txBody>
                  <a:tcPr anchor="ctr">
                    <a:solidFill>
                      <a:schemeClr val="bg1">
                        <a:alpha val="0"/>
                      </a:schemeClr>
                    </a:solidFill>
                  </a:tcPr>
                </a:tc>
                <a:tc>
                  <a:txBody>
                    <a:bodyPr/>
                    <a:lstStyle/>
                    <a:p>
                      <a:pPr algn="ctr">
                        <a:lnSpc>
                          <a:spcPct val="87000"/>
                        </a:lnSpc>
                      </a:pPr>
                      <a:r>
                        <a:rPr lang="en-US" sz="1400" dirty="0" smtClean="0"/>
                        <a:t>   3455 /month*</a:t>
                      </a:r>
                      <a:endParaRPr lang="en-US" sz="1400" baseline="30000" dirty="0"/>
                    </a:p>
                  </a:txBody>
                  <a:tcPr anchor="ctr">
                    <a:solidFill>
                      <a:schemeClr val="bg1">
                        <a:alpha val="0"/>
                      </a:schemeClr>
                    </a:solidFill>
                  </a:tcPr>
                </a:tc>
                <a:tc>
                  <a:txBody>
                    <a:bodyPr/>
                    <a:lstStyle/>
                    <a:p>
                      <a:pPr algn="ctr">
                        <a:lnSpc>
                          <a:spcPct val="87000"/>
                        </a:lnSpc>
                      </a:pPr>
                      <a:r>
                        <a:rPr lang="en-US" sz="1400" dirty="0" smtClean="0"/>
                        <a:t>    81%</a:t>
                      </a:r>
                      <a:endParaRPr lang="en-US" sz="1400" dirty="0"/>
                    </a:p>
                  </a:txBody>
                  <a:tcPr anchor="ctr">
                    <a:solidFill>
                      <a:schemeClr val="bg1">
                        <a:alpha val="0"/>
                      </a:schemeClr>
                    </a:solidFill>
                  </a:tcPr>
                </a:tc>
                <a:tc>
                  <a:txBody>
                    <a:bodyPr/>
                    <a:lstStyle/>
                    <a:p>
                      <a:pPr algn="ctr">
                        <a:lnSpc>
                          <a:spcPct val="87000"/>
                        </a:lnSpc>
                      </a:pPr>
                      <a:r>
                        <a:rPr lang="en-US" sz="1400" dirty="0" smtClean="0"/>
                        <a:t>   687 /month</a:t>
                      </a:r>
                      <a:endParaRPr lang="en-US" sz="1400" baseline="30000" dirty="0"/>
                    </a:p>
                  </a:txBody>
                  <a:tcPr anchor="ctr">
                    <a:solidFill>
                      <a:schemeClr val="bg1">
                        <a:alpha val="0"/>
                      </a:schemeClr>
                    </a:solidFill>
                  </a:tcPr>
                </a:tc>
                <a:tc>
                  <a:txBody>
                    <a:bodyPr/>
                    <a:lstStyle/>
                    <a:p>
                      <a:pPr algn="ctr">
                        <a:lnSpc>
                          <a:spcPct val="87000"/>
                        </a:lnSpc>
                      </a:pPr>
                      <a:r>
                        <a:rPr lang="en-US" sz="1400" dirty="0" smtClean="0"/>
                        <a:t>20%</a:t>
                      </a:r>
                      <a:endParaRPr lang="en-US" sz="1400" dirty="0"/>
                    </a:p>
                  </a:txBody>
                  <a:tcPr anchor="ctr">
                    <a:solidFill>
                      <a:schemeClr val="bg1">
                        <a:alpha val="0"/>
                      </a:schemeClr>
                    </a:solidFill>
                  </a:tcPr>
                </a:tc>
              </a:tr>
              <a:tr h="370840">
                <a:tc>
                  <a:txBody>
                    <a:bodyPr/>
                    <a:lstStyle/>
                    <a:p>
                      <a:pPr algn="l">
                        <a:lnSpc>
                          <a:spcPct val="87000"/>
                        </a:lnSpc>
                      </a:pPr>
                      <a:r>
                        <a:rPr lang="en-US" sz="1400" b="1" dirty="0" smtClean="0"/>
                        <a:t>VO cone searches</a:t>
                      </a:r>
                      <a:endParaRPr lang="en-US" sz="1400" b="1" dirty="0"/>
                    </a:p>
                  </a:txBody>
                  <a:tcPr anchor="ctr">
                    <a:solidFill>
                      <a:schemeClr val="bg1">
                        <a:alpha val="0"/>
                      </a:schemeClr>
                    </a:solidFill>
                  </a:tcPr>
                </a:tc>
                <a:tc>
                  <a:txBody>
                    <a:bodyPr/>
                    <a:lstStyle/>
                    <a:p>
                      <a:pPr algn="ctr">
                        <a:lnSpc>
                          <a:spcPct val="87000"/>
                        </a:lnSpc>
                      </a:pPr>
                      <a:r>
                        <a:rPr lang="en-US" sz="1400" dirty="0" smtClean="0"/>
                        <a:t>    2986 /month**</a:t>
                      </a:r>
                      <a:endParaRPr lang="en-US" sz="1400" dirty="0"/>
                    </a:p>
                  </a:txBody>
                  <a:tcPr anchor="ctr">
                    <a:solidFill>
                      <a:schemeClr val="bg1">
                        <a:alpha val="0"/>
                      </a:schemeClr>
                    </a:solidFill>
                  </a:tcPr>
                </a:tc>
                <a:tc>
                  <a:txBody>
                    <a:bodyPr/>
                    <a:lstStyle/>
                    <a:p>
                      <a:pPr algn="ctr">
                        <a:lnSpc>
                          <a:spcPct val="87000"/>
                        </a:lnSpc>
                      </a:pPr>
                      <a:r>
                        <a:rPr lang="en-US" sz="1400" dirty="0" smtClean="0"/>
                        <a:t>~100%</a:t>
                      </a:r>
                    </a:p>
                  </a:txBody>
                  <a:tcPr anchor="ctr">
                    <a:solidFill>
                      <a:schemeClr val="bg1">
                        <a:alpha val="0"/>
                      </a:schemeClr>
                    </a:solidFill>
                  </a:tcPr>
                </a:tc>
                <a:tc>
                  <a:txBody>
                    <a:bodyPr/>
                    <a:lstStyle/>
                    <a:p>
                      <a:pPr algn="ctr">
                        <a:lnSpc>
                          <a:spcPct val="87000"/>
                        </a:lnSpc>
                      </a:pPr>
                      <a:r>
                        <a:rPr lang="en-US" sz="1400" dirty="0" smtClean="0"/>
                        <a:t> 5209 /month</a:t>
                      </a:r>
                      <a:endParaRPr lang="en-US" sz="1400" dirty="0"/>
                    </a:p>
                  </a:txBody>
                  <a:tcPr anchor="ctr">
                    <a:solidFill>
                      <a:schemeClr val="bg1">
                        <a:alpha val="0"/>
                      </a:schemeClr>
                    </a:solidFill>
                  </a:tcPr>
                </a:tc>
                <a:tc>
                  <a:txBody>
                    <a:bodyPr/>
                    <a:lstStyle/>
                    <a:p>
                      <a:pPr algn="ctr">
                        <a:lnSpc>
                          <a:spcPct val="87000"/>
                        </a:lnSpc>
                      </a:pPr>
                      <a:r>
                        <a:rPr lang="en-US" sz="1400" dirty="0" smtClean="0"/>
                        <a:t>99%</a:t>
                      </a:r>
                    </a:p>
                  </a:txBody>
                  <a:tcPr anchor="ctr">
                    <a:solidFill>
                      <a:schemeClr val="bg1">
                        <a:alpha val="0"/>
                      </a:schemeClr>
                    </a:solidFill>
                  </a:tcPr>
                </a:tc>
              </a:tr>
              <a:tr h="370840">
                <a:tc>
                  <a:txBody>
                    <a:bodyPr/>
                    <a:lstStyle/>
                    <a:p>
                      <a:pPr algn="l">
                        <a:lnSpc>
                          <a:spcPct val="87000"/>
                        </a:lnSpc>
                      </a:pPr>
                      <a:r>
                        <a:rPr lang="en-US" sz="1400" b="1" dirty="0" smtClean="0"/>
                        <a:t>CSC Sky in Google Earth</a:t>
                      </a:r>
                      <a:endParaRPr lang="en-US" sz="1400" b="1" dirty="0"/>
                    </a:p>
                  </a:txBody>
                  <a:tcPr anchor="ctr">
                    <a:solidFill>
                      <a:schemeClr val="bg1">
                        <a:alpha val="0"/>
                      </a:schemeClr>
                    </a:solidFill>
                  </a:tcPr>
                </a:tc>
                <a:tc>
                  <a:txBody>
                    <a:bodyPr/>
                    <a:lstStyle/>
                    <a:p>
                      <a:pPr algn="ctr">
                        <a:lnSpc>
                          <a:spcPct val="87000"/>
                        </a:lnSpc>
                      </a:pPr>
                      <a:r>
                        <a:rPr lang="en-US" sz="1400" dirty="0" smtClean="0"/>
                        <a:t>   575 visits/month</a:t>
                      </a:r>
                      <a:endParaRPr lang="en-US" sz="1400" dirty="0"/>
                    </a:p>
                  </a:txBody>
                  <a:tcPr anchor="ctr">
                    <a:solidFill>
                      <a:schemeClr val="bg1">
                        <a:alpha val="0"/>
                      </a:schemeClr>
                    </a:solidFill>
                  </a:tcPr>
                </a:tc>
                <a:tc>
                  <a:txBody>
                    <a:bodyPr/>
                    <a:lstStyle/>
                    <a:p>
                      <a:pPr algn="ctr">
                        <a:lnSpc>
                          <a:spcPct val="87000"/>
                        </a:lnSpc>
                      </a:pPr>
                      <a:endParaRPr lang="en-US" sz="1400" dirty="0"/>
                    </a:p>
                  </a:txBody>
                  <a:tcPr anchor="ctr">
                    <a:solidFill>
                      <a:schemeClr val="bg1">
                        <a:alpha val="0"/>
                      </a:schemeClr>
                    </a:solidFill>
                  </a:tcPr>
                </a:tc>
                <a:tc>
                  <a:txBody>
                    <a:bodyPr/>
                    <a:lstStyle/>
                    <a:p>
                      <a:pPr algn="ctr">
                        <a:lnSpc>
                          <a:spcPct val="87000"/>
                        </a:lnSpc>
                      </a:pPr>
                      <a:r>
                        <a:rPr lang="en-US" sz="1400" dirty="0" smtClean="0"/>
                        <a:t>   520 visits/month</a:t>
                      </a:r>
                      <a:endParaRPr lang="en-US" sz="1400" dirty="0"/>
                    </a:p>
                  </a:txBody>
                  <a:tcPr anchor="ctr">
                    <a:solidFill>
                      <a:schemeClr val="bg1">
                        <a:alpha val="0"/>
                      </a:schemeClr>
                    </a:solidFill>
                  </a:tcPr>
                </a:tc>
                <a:tc>
                  <a:txBody>
                    <a:bodyPr/>
                    <a:lstStyle/>
                    <a:p>
                      <a:pPr algn="ctr">
                        <a:lnSpc>
                          <a:spcPct val="87000"/>
                        </a:lnSpc>
                      </a:pPr>
                      <a:endParaRPr lang="en-US" sz="1400" dirty="0"/>
                    </a:p>
                  </a:txBody>
                  <a:tcPr anchor="ctr">
                    <a:solidFill>
                      <a:schemeClr val="bg1">
                        <a:alpha val="0"/>
                      </a:schemeClr>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228600"/>
            <a:ext cx="7772400" cy="533400"/>
          </a:xfrm>
        </p:spPr>
        <p:txBody>
          <a:bodyPr/>
          <a:lstStyle/>
          <a:p>
            <a:r>
              <a:rPr lang="en-US" dirty="0" smtClean="0">
                <a:ea typeface="ＭＳ Ｐゴシック" pitchFamily="-111" charset="-128"/>
                <a:cs typeface="ＭＳ Ｐゴシック" pitchFamily="-111" charset="-128"/>
              </a:rPr>
              <a:t>Summary</a:t>
            </a:r>
          </a:p>
        </p:txBody>
      </p:sp>
      <p:sp>
        <p:nvSpPr>
          <p:cNvPr id="30723" name="Rectangle 3"/>
          <p:cNvSpPr>
            <a:spLocks noGrp="1" noChangeArrowheads="1"/>
          </p:cNvSpPr>
          <p:nvPr>
            <p:ph type="body" idx="1"/>
          </p:nvPr>
        </p:nvSpPr>
        <p:spPr>
          <a:xfrm>
            <a:off x="685800" y="762000"/>
            <a:ext cx="7924800" cy="5715000"/>
          </a:xfrm>
        </p:spPr>
        <p:txBody>
          <a:bodyPr/>
          <a:lstStyle/>
          <a:p>
            <a:pPr>
              <a:lnSpc>
                <a:spcPct val="100000"/>
              </a:lnSpc>
              <a:spcBef>
                <a:spcPts val="0"/>
              </a:spcBef>
              <a:spcAft>
                <a:spcPts val="0"/>
              </a:spcAft>
              <a:buFontTx/>
              <a:buNone/>
            </a:pPr>
            <a:r>
              <a:rPr lang="en-US" sz="2000" dirty="0" smtClean="0">
                <a:ea typeface="ＭＳ Ｐゴシック" pitchFamily="-111" charset="-128"/>
                <a:cs typeface="ＭＳ Ｐゴシック" pitchFamily="-111" charset="-128"/>
              </a:rPr>
              <a:t>Summary of Progress Since </a:t>
            </a:r>
            <a:r>
              <a:rPr lang="en-US" sz="2000" dirty="0">
                <a:ea typeface="ＭＳ Ｐゴシック" pitchFamily="-111" charset="-128"/>
                <a:cs typeface="ＭＳ Ｐゴシック" pitchFamily="-111" charset="-128"/>
              </a:rPr>
              <a:t>Last CUC </a:t>
            </a:r>
            <a:r>
              <a:rPr lang="en-US" sz="2000" dirty="0" smtClean="0">
                <a:ea typeface="ＭＳ Ｐゴシック" pitchFamily="-111" charset="-128"/>
                <a:cs typeface="ＭＳ Ｐゴシック" pitchFamily="-111" charset="-128"/>
              </a:rPr>
              <a:t>Meeting and Future Plan</a:t>
            </a:r>
          </a:p>
          <a:p>
            <a:pPr lvl="1">
              <a:lnSpc>
                <a:spcPct val="100000"/>
              </a:lnSpc>
              <a:spcBef>
                <a:spcPts val="0"/>
              </a:spcBef>
              <a:spcAft>
                <a:spcPts val="0"/>
              </a:spcAft>
            </a:pPr>
            <a:r>
              <a:rPr lang="en-US" dirty="0" smtClean="0"/>
              <a:t>Completed algorithm development and implementation through source detection and evaluation (through “</a:t>
            </a:r>
            <a:r>
              <a:rPr lang="en-US" i="1" dirty="0" smtClean="0"/>
              <a:t>stacker</a:t>
            </a:r>
            <a:r>
              <a:rPr lang="en-US" dirty="0" smtClean="0"/>
              <a:t>” pipeline)</a:t>
            </a:r>
          </a:p>
          <a:p>
            <a:pPr lvl="1">
              <a:lnSpc>
                <a:spcPct val="100000"/>
              </a:lnSpc>
              <a:spcBef>
                <a:spcPts val="0"/>
              </a:spcBef>
              <a:spcAft>
                <a:spcPts val="0"/>
              </a:spcAft>
            </a:pPr>
            <a:r>
              <a:rPr lang="en-US" dirty="0" smtClean="0"/>
              <a:t>Established simulation pipeline and evaluated results</a:t>
            </a:r>
          </a:p>
          <a:p>
            <a:pPr lvl="1">
              <a:lnSpc>
                <a:spcPct val="100000"/>
              </a:lnSpc>
              <a:spcBef>
                <a:spcPts val="0"/>
              </a:spcBef>
              <a:spcAft>
                <a:spcPts val="0"/>
              </a:spcAft>
            </a:pPr>
            <a:r>
              <a:rPr lang="en-US" dirty="0" smtClean="0"/>
              <a:t>Purchased and deployed new hardware (2013 CUC recommendation)</a:t>
            </a:r>
          </a:p>
          <a:p>
            <a:pPr lvl="1">
              <a:lnSpc>
                <a:spcPct val="100000"/>
              </a:lnSpc>
              <a:spcBef>
                <a:spcPts val="0"/>
              </a:spcBef>
              <a:spcAft>
                <a:spcPts val="0"/>
              </a:spcAft>
            </a:pPr>
            <a:r>
              <a:rPr lang="en-US" dirty="0" smtClean="0"/>
              <a:t>Recently completed major pre-production test run</a:t>
            </a:r>
          </a:p>
          <a:p>
            <a:pPr lvl="2">
              <a:lnSpc>
                <a:spcPct val="100000"/>
              </a:lnSpc>
              <a:spcBef>
                <a:spcPts val="0"/>
              </a:spcBef>
              <a:spcAft>
                <a:spcPts val="0"/>
              </a:spcAft>
            </a:pPr>
            <a:r>
              <a:rPr lang="en-US" sz="1600" dirty="0" smtClean="0"/>
              <a:t>150 observation stacks </a:t>
            </a:r>
          </a:p>
          <a:p>
            <a:pPr lvl="1">
              <a:lnSpc>
                <a:spcPct val="100000"/>
              </a:lnSpc>
              <a:spcBef>
                <a:spcPts val="0"/>
              </a:spcBef>
              <a:spcAft>
                <a:spcPts val="0"/>
              </a:spcAft>
            </a:pPr>
            <a:r>
              <a:rPr lang="en-US" dirty="0" smtClean="0"/>
              <a:t>Assembled and trained a volunteer science team (mostly outside CSC team) to review pipeline output</a:t>
            </a:r>
          </a:p>
          <a:p>
            <a:pPr lvl="2">
              <a:lnSpc>
                <a:spcPct val="100000"/>
              </a:lnSpc>
              <a:spcBef>
                <a:spcPts val="0"/>
              </a:spcBef>
              <a:spcAft>
                <a:spcPts val="0"/>
              </a:spcAft>
            </a:pPr>
            <a:r>
              <a:rPr lang="en-US" sz="1600" dirty="0" smtClean="0"/>
              <a:t>Appreciate support of CXC director in doing this</a:t>
            </a:r>
          </a:p>
          <a:p>
            <a:pPr lvl="1">
              <a:lnSpc>
                <a:spcPct val="100000"/>
              </a:lnSpc>
              <a:spcBef>
                <a:spcPts val="0"/>
              </a:spcBef>
              <a:spcAft>
                <a:spcPts val="0"/>
              </a:spcAft>
            </a:pPr>
            <a:r>
              <a:rPr lang="en-US" dirty="0" smtClean="0"/>
              <a:t>Propose to </a:t>
            </a:r>
            <a:r>
              <a:rPr lang="en-US" dirty="0" smtClean="0"/>
              <a:t>provide </a:t>
            </a:r>
            <a:r>
              <a:rPr lang="en-US" dirty="0" smtClean="0"/>
              <a:t>early release </a:t>
            </a:r>
            <a:r>
              <a:rPr lang="en-US" dirty="0" smtClean="0"/>
              <a:t>list of detections </a:t>
            </a:r>
            <a:r>
              <a:rPr lang="en-US" dirty="0" smtClean="0"/>
              <a:t>(based on 2013 </a:t>
            </a:r>
            <a:r>
              <a:rPr lang="en-US" dirty="0" smtClean="0"/>
              <a:t>CUC recommendation)</a:t>
            </a:r>
          </a:p>
          <a:p>
            <a:pPr lvl="2">
              <a:lnSpc>
                <a:spcPct val="100000"/>
              </a:lnSpc>
              <a:spcBef>
                <a:spcPts val="0"/>
              </a:spcBef>
              <a:spcAft>
                <a:spcPts val="0"/>
              </a:spcAft>
            </a:pPr>
            <a:r>
              <a:rPr lang="en-US" sz="1600" dirty="0"/>
              <a:t>Include </a:t>
            </a:r>
            <a:r>
              <a:rPr lang="en-US" sz="1600" i="1" dirty="0" smtClean="0"/>
              <a:t>at </a:t>
            </a:r>
            <a:r>
              <a:rPr lang="en-US" sz="1600" i="1" dirty="0"/>
              <a:t>a </a:t>
            </a:r>
            <a:r>
              <a:rPr lang="en-US" sz="1600" i="1" dirty="0" smtClean="0"/>
              <a:t>minimum </a:t>
            </a:r>
            <a:r>
              <a:rPr lang="en-US" sz="1600" dirty="0" smtClean="0"/>
              <a:t>position + errors, likelihood, aperture photometry proxy</a:t>
            </a:r>
          </a:p>
          <a:p>
            <a:pPr lvl="1">
              <a:lnSpc>
                <a:spcPct val="100000"/>
              </a:lnSpc>
              <a:spcBef>
                <a:spcPts val="0"/>
              </a:spcBef>
              <a:spcAft>
                <a:spcPts val="0"/>
              </a:spcAft>
            </a:pPr>
            <a:r>
              <a:rPr lang="en-US" dirty="0" smtClean="0"/>
              <a:t>Plan going forward</a:t>
            </a:r>
          </a:p>
          <a:p>
            <a:pPr lvl="2">
              <a:lnSpc>
                <a:spcPct val="100000"/>
              </a:lnSpc>
              <a:spcBef>
                <a:spcPts val="0"/>
              </a:spcBef>
              <a:spcAft>
                <a:spcPts val="0"/>
              </a:spcAft>
            </a:pPr>
            <a:r>
              <a:rPr lang="en-US" sz="1600" dirty="0" smtClean="0"/>
              <a:t>Complete science test and incorporate feedback</a:t>
            </a:r>
          </a:p>
          <a:p>
            <a:pPr lvl="2">
              <a:lnSpc>
                <a:spcPct val="100000"/>
              </a:lnSpc>
              <a:spcBef>
                <a:spcPts val="0"/>
              </a:spcBef>
              <a:spcAft>
                <a:spcPts val="0"/>
              </a:spcAft>
            </a:pPr>
            <a:r>
              <a:rPr lang="en-US" sz="1600" dirty="0" smtClean="0"/>
              <a:t>Complete current “open” tasks</a:t>
            </a:r>
          </a:p>
          <a:p>
            <a:pPr lvl="2">
              <a:lnSpc>
                <a:spcPct val="100000"/>
              </a:lnSpc>
              <a:spcBef>
                <a:spcPts val="0"/>
              </a:spcBef>
              <a:spcAft>
                <a:spcPts val="0"/>
              </a:spcAft>
            </a:pPr>
            <a:r>
              <a:rPr lang="en-US" sz="1600" dirty="0" smtClean="0"/>
              <a:t>Start production </a:t>
            </a:r>
            <a:r>
              <a:rPr lang="en-US" sz="1600" dirty="0"/>
              <a:t>—</a:t>
            </a:r>
            <a:r>
              <a:rPr lang="en-US" sz="1600" dirty="0" smtClean="0">
                <a:solidFill>
                  <a:srgbClr val="000000"/>
                </a:solidFill>
              </a:rPr>
              <a:t> by end of 2014 (time to complete: severa</a:t>
            </a:r>
            <a:r>
              <a:rPr lang="en-US" sz="1600" dirty="0">
                <a:solidFill>
                  <a:srgbClr val="000000"/>
                </a:solidFill>
              </a:rPr>
              <a:t>l</a:t>
            </a:r>
            <a:r>
              <a:rPr lang="en-US" sz="1600" dirty="0" smtClean="0">
                <a:solidFill>
                  <a:srgbClr val="000000"/>
                </a:solidFill>
              </a:rPr>
              <a:t> months)</a:t>
            </a:r>
            <a:endParaRPr lang="en-US" sz="1600" dirty="0" smtClean="0"/>
          </a:p>
          <a:p>
            <a:pPr lvl="2">
              <a:lnSpc>
                <a:spcPct val="100000"/>
              </a:lnSpc>
              <a:spcBef>
                <a:spcPts val="0"/>
              </a:spcBef>
              <a:spcAft>
                <a:spcPts val="0"/>
              </a:spcAft>
            </a:pPr>
            <a:r>
              <a:rPr lang="en-US" sz="1600" dirty="0" smtClean="0"/>
              <a:t>Provide initial list of </a:t>
            </a:r>
            <a:r>
              <a:rPr lang="en-US" sz="1600" dirty="0"/>
              <a:t>detections (FITS format) </a:t>
            </a:r>
            <a:r>
              <a:rPr lang="en-US" sz="1600" dirty="0" smtClean="0"/>
              <a:t>to community — 2</a:t>
            </a:r>
            <a:r>
              <a:rPr lang="en-US" sz="1600" baseline="30000" dirty="0" smtClean="0"/>
              <a:t>nd</a:t>
            </a:r>
            <a:r>
              <a:rPr lang="en-US" sz="1600" dirty="0" smtClean="0"/>
              <a:t> quarter 2015</a:t>
            </a:r>
          </a:p>
          <a:p>
            <a:pPr lvl="2">
              <a:lnSpc>
                <a:spcPct val="100000"/>
              </a:lnSpc>
              <a:spcBef>
                <a:spcPts val="0"/>
              </a:spcBef>
              <a:spcAft>
                <a:spcPts val="0"/>
              </a:spcAft>
            </a:pPr>
            <a:r>
              <a:rPr lang="en-US" sz="1600" dirty="0" smtClean="0">
                <a:solidFill>
                  <a:srgbClr val="000000"/>
                </a:solidFill>
              </a:rPr>
              <a:t>Run phase 2–3 pipelines — 2</a:t>
            </a:r>
            <a:r>
              <a:rPr lang="en-US" sz="1600" baseline="30000" dirty="0" smtClean="0">
                <a:solidFill>
                  <a:srgbClr val="000000"/>
                </a:solidFill>
              </a:rPr>
              <a:t>nd</a:t>
            </a:r>
            <a:r>
              <a:rPr lang="en-US" sz="1600" dirty="0" smtClean="0">
                <a:solidFill>
                  <a:srgbClr val="000000"/>
                </a:solidFill>
              </a:rPr>
              <a:t> half of 2015 (time to complete; 1–2 months)</a:t>
            </a:r>
          </a:p>
          <a:p>
            <a:pPr lvl="2">
              <a:lnSpc>
                <a:spcPct val="100000"/>
              </a:lnSpc>
              <a:spcBef>
                <a:spcPts val="0"/>
              </a:spcBef>
              <a:spcAft>
                <a:spcPts val="0"/>
              </a:spcAft>
            </a:pPr>
            <a:r>
              <a:rPr lang="en-US" sz="1600" dirty="0" smtClean="0">
                <a:solidFill>
                  <a:srgbClr val="000000"/>
                </a:solidFill>
              </a:rPr>
              <a:t>Perform </a:t>
            </a:r>
            <a:r>
              <a:rPr lang="en-US" sz="1600" dirty="0">
                <a:solidFill>
                  <a:srgbClr val="000000"/>
                </a:solidFill>
              </a:rPr>
              <a:t>final (human review) </a:t>
            </a:r>
            <a:r>
              <a:rPr lang="en-US" sz="1600" dirty="0" smtClean="0">
                <a:solidFill>
                  <a:srgbClr val="000000"/>
                </a:solidFill>
              </a:rPr>
              <a:t>QA </a:t>
            </a:r>
            <a:r>
              <a:rPr lang="en-US" sz="1600" b="1" dirty="0">
                <a:solidFill>
                  <a:srgbClr val="000000"/>
                </a:solidFill>
              </a:rPr>
              <a:t>—</a:t>
            </a:r>
            <a:r>
              <a:rPr lang="en-US" sz="1600" dirty="0" smtClean="0">
                <a:solidFill>
                  <a:srgbClr val="000000"/>
                </a:solidFill>
              </a:rPr>
              <a:t> </a:t>
            </a:r>
            <a:r>
              <a:rPr lang="en-US" sz="1600" dirty="0">
                <a:solidFill>
                  <a:srgbClr val="000000"/>
                </a:solidFill>
              </a:rPr>
              <a:t>late 2015 (time to complete: ~</a:t>
            </a:r>
            <a:r>
              <a:rPr lang="en-US" sz="1600" dirty="0" smtClean="0">
                <a:solidFill>
                  <a:srgbClr val="000000"/>
                </a:solidFill>
              </a:rPr>
              <a:t> 1 </a:t>
            </a:r>
            <a:r>
              <a:rPr lang="en-US" sz="1600" dirty="0">
                <a:solidFill>
                  <a:srgbClr val="000000"/>
                </a:solidFill>
              </a:rPr>
              <a:t>month</a:t>
            </a:r>
            <a:r>
              <a:rPr lang="en-US" sz="1600" dirty="0" smtClean="0">
                <a:solidFill>
                  <a:srgbClr val="000000"/>
                </a:solidFill>
              </a:rPr>
              <a:t>)</a:t>
            </a:r>
          </a:p>
          <a:p>
            <a:pPr lvl="2">
              <a:lnSpc>
                <a:spcPct val="100000"/>
              </a:lnSpc>
              <a:spcBef>
                <a:spcPts val="0"/>
              </a:spcBef>
              <a:spcAft>
                <a:spcPts val="0"/>
              </a:spcAft>
            </a:pPr>
            <a:r>
              <a:rPr lang="en-US" sz="1600" dirty="0" smtClean="0">
                <a:solidFill>
                  <a:srgbClr val="000000"/>
                </a:solidFill>
              </a:rPr>
              <a:t>Release full CSC version 2.0, all databases and data </a:t>
            </a:r>
            <a:r>
              <a:rPr lang="en-US" sz="1600" dirty="0" smtClean="0">
                <a:solidFill>
                  <a:srgbClr val="000000"/>
                </a:solidFill>
              </a:rPr>
              <a:t>products</a:t>
            </a:r>
            <a:endParaRPr lang="en-US" dirty="0">
              <a:solidFill>
                <a:srgbClr val="0000FF"/>
              </a:solidFill>
            </a:endParaRPr>
          </a:p>
          <a:p>
            <a:pPr lvl="2">
              <a:lnSpc>
                <a:spcPct val="100000"/>
              </a:lnSpc>
              <a:spcBef>
                <a:spcPts val="0"/>
              </a:spcBef>
              <a:spcAft>
                <a:spcPts val="0"/>
              </a:spcAft>
            </a:pPr>
            <a:endParaRPr lang="en-US" dirty="0" smtClean="0"/>
          </a:p>
          <a:p>
            <a:pPr lvl="2">
              <a:lnSpc>
                <a:spcPct val="100000"/>
              </a:lnSpc>
              <a:spcBef>
                <a:spcPts val="0"/>
              </a:spcBef>
              <a:spcAft>
                <a:spcPts val="0"/>
              </a:spcAft>
            </a:pPr>
            <a:endParaRPr lang="en-US" dirty="0" smtClean="0"/>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2</a:t>
            </a:fld>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772400" cy="533400"/>
          </a:xfrm>
        </p:spPr>
        <p:txBody>
          <a:bodyPr/>
          <a:lstStyle/>
          <a:p>
            <a:r>
              <a:rPr lang="en-US" dirty="0" smtClean="0">
                <a:ea typeface="ＭＳ Ｐゴシック" pitchFamily="-111" charset="-128"/>
                <a:cs typeface="ＭＳ Ｐゴシック" pitchFamily="-111" charset="-128"/>
              </a:rPr>
              <a:t>Current Catalog Release: Support</a:t>
            </a:r>
          </a:p>
        </p:txBody>
      </p:sp>
      <p:sp>
        <p:nvSpPr>
          <p:cNvPr id="28675" name="Rectangle 3"/>
          <p:cNvSpPr>
            <a:spLocks noGrp="1" noChangeArrowheads="1"/>
          </p:cNvSpPr>
          <p:nvPr>
            <p:ph type="body" idx="1"/>
          </p:nvPr>
        </p:nvSpPr>
        <p:spPr>
          <a:xfrm>
            <a:off x="685800" y="762000"/>
            <a:ext cx="7924800" cy="5715000"/>
          </a:xfrm>
        </p:spPr>
        <p:txBody>
          <a:bodyPr/>
          <a:lstStyle/>
          <a:p>
            <a:pPr>
              <a:lnSpc>
                <a:spcPct val="100000"/>
              </a:lnSpc>
              <a:spcBef>
                <a:spcPts val="0"/>
              </a:spcBef>
              <a:spcAft>
                <a:spcPts val="0"/>
              </a:spcAft>
              <a:buFontTx/>
              <a:buNone/>
            </a:pPr>
            <a:r>
              <a:rPr lang="en-US" sz="2000" dirty="0" err="1">
                <a:ea typeface="ＭＳ Ｐゴシック" pitchFamily="-111" charset="-128"/>
                <a:cs typeface="ＭＳ Ｐゴシック" pitchFamily="-111" charset="-128"/>
              </a:rPr>
              <a:t>CSCview</a:t>
            </a:r>
            <a:endParaRPr lang="en-US" sz="2000" dirty="0">
              <a:ea typeface="ＭＳ Ｐゴシック" pitchFamily="-111" charset="-128"/>
              <a:cs typeface="ＭＳ Ｐゴシック" pitchFamily="-111" charset="-128"/>
            </a:endParaRPr>
          </a:p>
          <a:p>
            <a:pPr lvl="1">
              <a:lnSpc>
                <a:spcPct val="100000"/>
              </a:lnSpc>
              <a:spcBef>
                <a:spcPts val="0"/>
              </a:spcBef>
              <a:spcAft>
                <a:spcPts val="0"/>
              </a:spcAft>
            </a:pPr>
            <a:r>
              <a:rPr lang="en-US" dirty="0" smtClean="0">
                <a:solidFill>
                  <a:schemeClr val="tx1"/>
                </a:solidFill>
              </a:rPr>
              <a:t>Released two updated versions of </a:t>
            </a:r>
            <a:r>
              <a:rPr lang="en-US" dirty="0" err="1" smtClean="0">
                <a:solidFill>
                  <a:schemeClr val="tx1"/>
                </a:solidFill>
              </a:rPr>
              <a:t>CSCview</a:t>
            </a:r>
            <a:r>
              <a:rPr lang="en-US" dirty="0" smtClean="0">
                <a:solidFill>
                  <a:schemeClr val="tx1"/>
                </a:solidFill>
              </a:rPr>
              <a:t> including several bug fixes and enhancements</a:t>
            </a:r>
          </a:p>
          <a:p>
            <a:pPr lvl="2">
              <a:lnSpc>
                <a:spcPct val="100000"/>
              </a:lnSpc>
              <a:spcBef>
                <a:spcPts val="0"/>
              </a:spcBef>
              <a:spcAft>
                <a:spcPts val="0"/>
              </a:spcAft>
            </a:pPr>
            <a:r>
              <a:rPr lang="en-US" sz="1600" dirty="0" smtClean="0"/>
              <a:t>Third update currently being tested</a:t>
            </a:r>
            <a:endParaRPr lang="en-US" sz="1600" dirty="0">
              <a:solidFill>
                <a:schemeClr val="tx1"/>
              </a:solidFill>
            </a:endParaRPr>
          </a:p>
          <a:p>
            <a:pPr>
              <a:lnSpc>
                <a:spcPct val="100000"/>
              </a:lnSpc>
              <a:spcBef>
                <a:spcPts val="0"/>
              </a:spcBef>
              <a:spcAft>
                <a:spcPts val="0"/>
              </a:spcAft>
              <a:buFontTx/>
              <a:buNone/>
            </a:pPr>
            <a:endParaRPr lang="en-US" sz="2000" dirty="0" smtClean="0">
              <a:ea typeface="ＭＳ Ｐゴシック" pitchFamily="-111" charset="-128"/>
              <a:cs typeface="ＭＳ Ｐゴシック" pitchFamily="-111" charset="-128"/>
            </a:endParaRPr>
          </a:p>
          <a:p>
            <a:pPr>
              <a:lnSpc>
                <a:spcPct val="100000"/>
              </a:lnSpc>
              <a:spcBef>
                <a:spcPts val="0"/>
              </a:spcBef>
              <a:spcAft>
                <a:spcPts val="0"/>
              </a:spcAft>
              <a:buFontTx/>
              <a:buNone/>
            </a:pPr>
            <a:r>
              <a:rPr lang="en-US" sz="2000" dirty="0" smtClean="0">
                <a:ea typeface="ＭＳ Ｐゴシック" pitchFamily="-111" charset="-128"/>
                <a:cs typeface="ＭＳ Ｐゴシック" pitchFamily="-111" charset="-128"/>
              </a:rPr>
              <a:t>3</a:t>
            </a:r>
            <a:r>
              <a:rPr lang="en-US" sz="2000" baseline="30000" dirty="0" smtClean="0">
                <a:ea typeface="ＭＳ Ｐゴシック" pitchFamily="-111" charset="-128"/>
                <a:cs typeface="ＭＳ Ｐゴシック" pitchFamily="-111" charset="-128"/>
              </a:rPr>
              <a:t>rd</a:t>
            </a:r>
            <a:r>
              <a:rPr lang="en-US" sz="2000" dirty="0" smtClean="0">
                <a:ea typeface="ＭＳ Ｐゴシック" pitchFamily="-111" charset="-128"/>
                <a:cs typeface="ＭＳ Ｐゴシック" pitchFamily="-111" charset="-128"/>
              </a:rPr>
              <a:t> Party Interfaces to CSC Release 1.1</a:t>
            </a:r>
          </a:p>
          <a:p>
            <a:pPr lvl="1">
              <a:lnSpc>
                <a:spcPct val="100000"/>
              </a:lnSpc>
              <a:spcBef>
                <a:spcPts val="0"/>
              </a:spcBef>
              <a:spcAft>
                <a:spcPts val="0"/>
              </a:spcAft>
            </a:pPr>
            <a:r>
              <a:rPr lang="en-US" dirty="0" smtClean="0">
                <a:ea typeface="ＭＳ Ｐゴシック" pitchFamily="-111" charset="-128"/>
                <a:cs typeface="ＭＳ Ｐゴシック" pitchFamily="-111" charset="-128"/>
              </a:rPr>
              <a:t>Master-source table “basic summary properties” (only) have been available via NED since 2011</a:t>
            </a:r>
          </a:p>
          <a:p>
            <a:pPr lvl="1">
              <a:lnSpc>
                <a:spcPct val="100000"/>
              </a:lnSpc>
              <a:spcBef>
                <a:spcPts val="0"/>
              </a:spcBef>
              <a:spcAft>
                <a:spcPts val="0"/>
              </a:spcAft>
            </a:pPr>
            <a:r>
              <a:rPr lang="en-US" dirty="0" smtClean="0">
                <a:ea typeface="ＭＳ Ｐゴシック" pitchFamily="-111" charset="-128"/>
                <a:cs typeface="ＭＳ Ｐゴシック" pitchFamily="-111" charset="-128"/>
              </a:rPr>
              <a:t>CDS has recently made </a:t>
            </a:r>
            <a:r>
              <a:rPr lang="en-US" dirty="0">
                <a:ea typeface="ＭＳ Ｐゴシック" pitchFamily="-111" charset="-128"/>
                <a:cs typeface="ＭＳ Ｐゴシック" pitchFamily="-111" charset="-128"/>
              </a:rPr>
              <a:t>these </a:t>
            </a:r>
            <a:r>
              <a:rPr lang="en-US" dirty="0" smtClean="0">
                <a:ea typeface="ＭＳ Ｐゴシック" pitchFamily="-111" charset="-128"/>
                <a:cs typeface="ＭＳ Ｐゴシック" pitchFamily="-111" charset="-128"/>
              </a:rPr>
              <a:t>data available through Vizier</a:t>
            </a:r>
          </a:p>
          <a:p>
            <a:pPr lvl="1">
              <a:lnSpc>
                <a:spcPct val="100000"/>
              </a:lnSpc>
              <a:spcBef>
                <a:spcPts val="0"/>
              </a:spcBef>
              <a:spcAft>
                <a:spcPts val="0"/>
              </a:spcAft>
            </a:pPr>
            <a:r>
              <a:rPr lang="en-US" dirty="0" smtClean="0">
                <a:ea typeface="ＭＳ Ｐゴシック" pitchFamily="-111" charset="-128"/>
                <a:cs typeface="ＭＳ Ｐゴシック" pitchFamily="-111" charset="-128"/>
              </a:rPr>
              <a:t>HEASARC has made the master-source table available through their browse/</a:t>
            </a:r>
            <a:r>
              <a:rPr lang="en-US" dirty="0" err="1" smtClean="0">
                <a:ea typeface="ＭＳ Ｐゴシック" pitchFamily="-111" charset="-128"/>
                <a:cs typeface="ＭＳ Ｐゴシック" pitchFamily="-111" charset="-128"/>
              </a:rPr>
              <a:t>Xamin</a:t>
            </a:r>
            <a:r>
              <a:rPr lang="en-US" dirty="0" smtClean="0">
                <a:ea typeface="ＭＳ Ｐゴシック" pitchFamily="-111" charset="-128"/>
                <a:cs typeface="ＭＳ Ｐゴシック" pitchFamily="-111" charset="-128"/>
              </a:rPr>
              <a:t> interface</a:t>
            </a:r>
          </a:p>
          <a:p>
            <a:pPr lvl="2">
              <a:lnSpc>
                <a:spcPct val="100000"/>
              </a:lnSpc>
              <a:spcBef>
                <a:spcPts val="0"/>
              </a:spcBef>
              <a:spcAft>
                <a:spcPts val="0"/>
              </a:spcAft>
            </a:pPr>
            <a:r>
              <a:rPr lang="en-US" sz="1600" dirty="0" smtClean="0">
                <a:ea typeface="ＭＳ Ｐゴシック" pitchFamily="-111" charset="-128"/>
                <a:cs typeface="ＭＳ Ｐゴシック" pitchFamily="-111" charset="-128"/>
              </a:rPr>
              <a:t>HEASARC does not provide access to the source-by-observation table or any catalog FITS file-based data products</a:t>
            </a:r>
          </a:p>
          <a:p>
            <a:pPr lvl="2">
              <a:lnSpc>
                <a:spcPct val="100000"/>
              </a:lnSpc>
              <a:spcBef>
                <a:spcPts val="0"/>
              </a:spcBef>
              <a:spcAft>
                <a:spcPts val="0"/>
              </a:spcAft>
            </a:pPr>
            <a:r>
              <a:rPr lang="en-US" sz="1600" dirty="0" smtClean="0">
                <a:ea typeface="ＭＳ Ｐゴシック" pitchFamily="-111" charset="-128"/>
                <a:cs typeface="ＭＳ Ｐゴシック" pitchFamily="-111" charset="-128"/>
              </a:rPr>
              <a:t>HEASARC has changed the names of many of the columns, as well as the name and designation of the broad energy band</a:t>
            </a:r>
          </a:p>
          <a:p>
            <a:pPr lvl="3">
              <a:lnSpc>
                <a:spcPct val="100000"/>
              </a:lnSpc>
              <a:spcBef>
                <a:spcPts val="0"/>
              </a:spcBef>
              <a:spcAft>
                <a:spcPts val="0"/>
              </a:spcAft>
            </a:pPr>
            <a:r>
              <a:rPr lang="en-US" sz="1600" dirty="0" smtClean="0">
                <a:ea typeface="ＭＳ Ｐゴシック" pitchFamily="-111" charset="-128"/>
                <a:cs typeface="ＭＳ Ｐゴシック" pitchFamily="-111" charset="-128"/>
              </a:rPr>
              <a:t>They are no longer consistent with either the full CSC release at CXC or with the published CSC paper (however the changes are documented)</a:t>
            </a:r>
          </a:p>
        </p:txBody>
      </p:sp>
      <p:sp>
        <p:nvSpPr>
          <p:cNvPr id="28676" name="Footer Placeholder 4"/>
          <p:cNvSpPr>
            <a:spLocks noGrp="1"/>
          </p:cNvSpPr>
          <p:nvPr>
            <p:ph type="ftr" sz="quarter" idx="10"/>
          </p:nvPr>
        </p:nvSpPr>
        <p:spPr>
          <a:noFill/>
        </p:spPr>
        <p:txBody>
          <a:bodyPr/>
          <a:lstStyle/>
          <a:p>
            <a:r>
              <a:rPr lang="en-US" dirty="0" smtClean="0"/>
              <a:t>Chandra Source Catalog                             Chandra Users’ Committee Meeting                           October 23, 2014                       Page </a:t>
            </a:r>
            <a:fld id="{D48E1F1A-DCF6-D741-BCA8-90BE6A2FE961}" type="slidenum">
              <a:rPr lang="en-US" smtClean="0"/>
              <a:pPr/>
              <a:t>20</a:t>
            </a:fld>
            <a:endParaRPr lang="en-US" dirty="0" smtClean="0"/>
          </a:p>
        </p:txBody>
      </p:sp>
    </p:spTree>
    <p:extLst>
      <p:ext uri="{BB962C8B-B14F-4D97-AF65-F5344CB8AC3E}">
        <p14:creationId xmlns:p14="http://schemas.microsoft.com/office/powerpoint/2010/main" val="3659119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228600"/>
            <a:ext cx="7772400" cy="533400"/>
          </a:xfrm>
        </p:spPr>
        <p:txBody>
          <a:bodyPr/>
          <a:lstStyle/>
          <a:p>
            <a:r>
              <a:rPr lang="en-US" dirty="0" smtClean="0">
                <a:ea typeface="ＭＳ Ｐゴシック" pitchFamily="-111" charset="-128"/>
                <a:cs typeface="ＭＳ Ｐゴシック" pitchFamily="-111" charset="-128"/>
              </a:rPr>
              <a:t>Release 2: Science Highlights</a:t>
            </a:r>
          </a:p>
        </p:txBody>
      </p:sp>
      <p:sp>
        <p:nvSpPr>
          <p:cNvPr id="30723" name="Rectangle 3"/>
          <p:cNvSpPr>
            <a:spLocks noGrp="1" noChangeArrowheads="1"/>
          </p:cNvSpPr>
          <p:nvPr>
            <p:ph type="body" idx="1"/>
          </p:nvPr>
        </p:nvSpPr>
        <p:spPr>
          <a:xfrm>
            <a:off x="685800" y="762000"/>
            <a:ext cx="7924800" cy="5715000"/>
          </a:xfrm>
        </p:spPr>
        <p:txBody>
          <a:bodyPr/>
          <a:lstStyle/>
          <a:p>
            <a:pPr>
              <a:lnSpc>
                <a:spcPct val="100000"/>
              </a:lnSpc>
              <a:spcBef>
                <a:spcPts val="0"/>
              </a:spcBef>
              <a:spcAft>
                <a:spcPts val="0"/>
              </a:spcAft>
              <a:buFontTx/>
              <a:buNone/>
            </a:pPr>
            <a:r>
              <a:rPr lang="en-US" sz="2000" dirty="0">
                <a:ea typeface="ＭＳ Ｐゴシック" pitchFamily="-111" charset="-128"/>
                <a:cs typeface="ＭＳ Ｐゴシック" pitchFamily="-111" charset="-128"/>
              </a:rPr>
              <a:t>Science </a:t>
            </a:r>
            <a:r>
              <a:rPr lang="en-US" sz="2000" dirty="0" smtClean="0">
                <a:ea typeface="ＭＳ Ｐゴシック" pitchFamily="-111" charset="-128"/>
                <a:cs typeface="ＭＳ Ｐゴシック" pitchFamily="-111" charset="-128"/>
              </a:rPr>
              <a:t>Highlights Since </a:t>
            </a:r>
            <a:r>
              <a:rPr lang="en-US" sz="2000" dirty="0">
                <a:ea typeface="ＭＳ Ｐゴシック" pitchFamily="-111" charset="-128"/>
                <a:cs typeface="ＭＳ Ｐゴシック" pitchFamily="-111" charset="-128"/>
              </a:rPr>
              <a:t>Last CUC Meeting</a:t>
            </a:r>
            <a:endParaRPr lang="en-US" sz="2000" dirty="0" smtClean="0">
              <a:ea typeface="ＭＳ Ｐゴシック" pitchFamily="-111" charset="-128"/>
              <a:cs typeface="ＭＳ Ｐゴシック" pitchFamily="-111" charset="-128"/>
            </a:endParaRPr>
          </a:p>
          <a:p>
            <a:pPr lvl="1">
              <a:lnSpc>
                <a:spcPct val="100000"/>
              </a:lnSpc>
              <a:spcBef>
                <a:spcPts val="0"/>
              </a:spcBef>
              <a:spcAft>
                <a:spcPts val="0"/>
              </a:spcAft>
            </a:pPr>
            <a:r>
              <a:rPr lang="en-US" dirty="0" smtClean="0"/>
              <a:t>Continued </a:t>
            </a:r>
            <a:r>
              <a:rPr lang="en-US" dirty="0"/>
              <a:t>evaluating data from numerous pipeline test runs and simulations</a:t>
            </a:r>
            <a:endParaRPr lang="en-US" dirty="0">
              <a:solidFill>
                <a:schemeClr val="tx1"/>
              </a:solidFill>
            </a:endParaRPr>
          </a:p>
          <a:p>
            <a:pPr lvl="2">
              <a:lnSpc>
                <a:spcPct val="100000"/>
              </a:lnSpc>
              <a:spcBef>
                <a:spcPts val="0"/>
              </a:spcBef>
              <a:spcAft>
                <a:spcPts val="0"/>
              </a:spcAft>
            </a:pPr>
            <a:r>
              <a:rPr lang="en-US" sz="1600" dirty="0" smtClean="0"/>
              <a:t>Identified significant </a:t>
            </a:r>
            <a:r>
              <a:rPr lang="en-US" sz="1600" dirty="0"/>
              <a:t>background-related </a:t>
            </a:r>
            <a:r>
              <a:rPr lang="en-US" sz="1600" dirty="0" smtClean="0"/>
              <a:t>issues/investigated possible solutions</a:t>
            </a:r>
            <a:endParaRPr lang="en-US" sz="1600" dirty="0"/>
          </a:p>
          <a:p>
            <a:pPr lvl="3">
              <a:lnSpc>
                <a:spcPct val="100000"/>
              </a:lnSpc>
              <a:spcBef>
                <a:spcPts val="0"/>
              </a:spcBef>
              <a:spcAft>
                <a:spcPts val="0"/>
              </a:spcAft>
            </a:pPr>
            <a:r>
              <a:rPr lang="en-US" sz="1600" dirty="0"/>
              <a:t>A</a:t>
            </a:r>
            <a:r>
              <a:rPr lang="en-US" sz="1600" dirty="0" smtClean="0"/>
              <a:t>daptively </a:t>
            </a:r>
            <a:r>
              <a:rPr lang="en-US" sz="1600" dirty="0"/>
              <a:t>smoothing the background </a:t>
            </a:r>
            <a:r>
              <a:rPr lang="en-US" sz="1600" dirty="0" smtClean="0"/>
              <a:t>addressed </a:t>
            </a:r>
            <a:r>
              <a:rPr lang="en-US" sz="1600" dirty="0"/>
              <a:t>the core </a:t>
            </a:r>
            <a:r>
              <a:rPr lang="en-US" sz="1600" dirty="0" smtClean="0"/>
              <a:t>problem</a:t>
            </a:r>
          </a:p>
          <a:p>
            <a:pPr lvl="2">
              <a:lnSpc>
                <a:spcPct val="100000"/>
              </a:lnSpc>
              <a:spcBef>
                <a:spcPts val="0"/>
              </a:spcBef>
              <a:spcAft>
                <a:spcPts val="0"/>
              </a:spcAft>
            </a:pPr>
            <a:r>
              <a:rPr lang="en-US" sz="1600" dirty="0" smtClean="0"/>
              <a:t>Evaluated performance of MLE point source fits (source position and amplitude)</a:t>
            </a:r>
          </a:p>
          <a:p>
            <a:pPr lvl="3">
              <a:lnSpc>
                <a:spcPct val="100000"/>
              </a:lnSpc>
              <a:spcBef>
                <a:spcPts val="0"/>
              </a:spcBef>
              <a:spcAft>
                <a:spcPts val="0"/>
              </a:spcAft>
            </a:pPr>
            <a:r>
              <a:rPr lang="en-US" sz="1600" dirty="0"/>
              <a:t>A</a:t>
            </a:r>
            <a:r>
              <a:rPr lang="en-US" sz="1600" dirty="0" smtClean="0"/>
              <a:t>ppears to meet production requirements — ready for final science tests</a:t>
            </a:r>
            <a:endParaRPr lang="en-US" sz="1600" dirty="0"/>
          </a:p>
          <a:p>
            <a:pPr lvl="2">
              <a:lnSpc>
                <a:spcPct val="100000"/>
              </a:lnSpc>
              <a:spcBef>
                <a:spcPts val="0"/>
              </a:spcBef>
              <a:spcAft>
                <a:spcPts val="0"/>
              </a:spcAft>
            </a:pPr>
            <a:r>
              <a:rPr lang="en-US" sz="1600" dirty="0"/>
              <a:t>Evaluating ability to detect and classify “compact” (~1″–30″) non-point sources</a:t>
            </a:r>
          </a:p>
          <a:p>
            <a:pPr lvl="3">
              <a:lnSpc>
                <a:spcPct val="100000"/>
              </a:lnSpc>
              <a:spcBef>
                <a:spcPts val="0"/>
              </a:spcBef>
              <a:spcAft>
                <a:spcPts val="0"/>
              </a:spcAft>
            </a:pPr>
            <a:r>
              <a:rPr lang="en-US" sz="1600" dirty="0"/>
              <a:t>Have possible </a:t>
            </a:r>
            <a:r>
              <a:rPr lang="en-US" sz="1600" dirty="0" smtClean="0"/>
              <a:t>solution; detection </a:t>
            </a:r>
            <a:r>
              <a:rPr lang="en-US" sz="1600" dirty="0"/>
              <a:t>efficiency </a:t>
            </a:r>
            <a:r>
              <a:rPr lang="en-US" sz="1600" dirty="0" smtClean="0"/>
              <a:t>is low</a:t>
            </a:r>
            <a:endParaRPr lang="en-US" sz="1600" dirty="0"/>
          </a:p>
          <a:p>
            <a:pPr lvl="1">
              <a:lnSpc>
                <a:spcPct val="100000"/>
              </a:lnSpc>
              <a:spcBef>
                <a:spcPts val="0"/>
              </a:spcBef>
              <a:spcAft>
                <a:spcPts val="0"/>
              </a:spcAft>
            </a:pPr>
            <a:r>
              <a:rPr lang="en-US" dirty="0" smtClean="0"/>
              <a:t>Updated the simulation pipeline/constructing simulations as needed</a:t>
            </a:r>
          </a:p>
          <a:p>
            <a:pPr lvl="2">
              <a:lnSpc>
                <a:spcPct val="100000"/>
              </a:lnSpc>
              <a:spcBef>
                <a:spcPts val="0"/>
              </a:spcBef>
              <a:spcAft>
                <a:spcPts val="0"/>
              </a:spcAft>
            </a:pPr>
            <a:r>
              <a:rPr lang="en-US" sz="1600" dirty="0" smtClean="0"/>
              <a:t>Injects sources with known properties into the data</a:t>
            </a:r>
          </a:p>
          <a:p>
            <a:pPr lvl="2">
              <a:lnSpc>
                <a:spcPct val="100000"/>
              </a:lnSpc>
              <a:spcBef>
                <a:spcPts val="0"/>
              </a:spcBef>
              <a:spcAft>
                <a:spcPts val="0"/>
              </a:spcAft>
            </a:pPr>
            <a:r>
              <a:rPr lang="en-US" sz="1600" dirty="0" smtClean="0"/>
              <a:t>Simulations are useful for diagnosing </a:t>
            </a:r>
            <a:r>
              <a:rPr lang="en-US" sz="1600" dirty="0"/>
              <a:t>issues </a:t>
            </a:r>
            <a:r>
              <a:rPr lang="en-US" sz="1600" dirty="0" smtClean="0"/>
              <a:t>and are required to </a:t>
            </a:r>
            <a:r>
              <a:rPr lang="en-US" sz="1600" dirty="0"/>
              <a:t>set key </a:t>
            </a:r>
            <a:r>
              <a:rPr lang="en-US" sz="1600" dirty="0" smtClean="0"/>
              <a:t>production pipeline parameters </a:t>
            </a:r>
            <a:r>
              <a:rPr lang="en-US" sz="1600" dirty="0"/>
              <a:t>(e.g., likelihood thresholds) </a:t>
            </a:r>
          </a:p>
          <a:p>
            <a:pPr lvl="1">
              <a:lnSpc>
                <a:spcPct val="100000"/>
              </a:lnSpc>
              <a:spcBef>
                <a:spcPts val="0"/>
              </a:spcBef>
              <a:spcAft>
                <a:spcPts val="0"/>
              </a:spcAft>
            </a:pPr>
            <a:r>
              <a:rPr lang="en-US" dirty="0" smtClean="0">
                <a:solidFill>
                  <a:schemeClr val="tx1"/>
                </a:solidFill>
              </a:rPr>
              <a:t>Defined method to derive position error estimates using MCMC algorithm</a:t>
            </a:r>
          </a:p>
          <a:p>
            <a:pPr lvl="2">
              <a:lnSpc>
                <a:spcPct val="100000"/>
              </a:lnSpc>
              <a:spcBef>
                <a:spcPts val="0"/>
              </a:spcBef>
              <a:spcAft>
                <a:spcPts val="0"/>
              </a:spcAft>
            </a:pPr>
            <a:r>
              <a:rPr lang="en-US" sz="1600" dirty="0" smtClean="0"/>
              <a:t>Still evaluating test results, but appears to produce good results for point sources</a:t>
            </a:r>
          </a:p>
          <a:p>
            <a:pPr lvl="2">
              <a:lnSpc>
                <a:spcPct val="100000"/>
              </a:lnSpc>
              <a:spcBef>
                <a:spcPts val="0"/>
              </a:spcBef>
              <a:spcAft>
                <a:spcPts val="0"/>
              </a:spcAft>
            </a:pPr>
            <a:r>
              <a:rPr lang="en-US" sz="1600" dirty="0" smtClean="0"/>
              <a:t>Working on optimizing extended source fits</a:t>
            </a:r>
          </a:p>
          <a:p>
            <a:pPr lvl="2">
              <a:lnSpc>
                <a:spcPct val="100000"/>
              </a:lnSpc>
              <a:spcBef>
                <a:spcPts val="0"/>
              </a:spcBef>
              <a:spcAft>
                <a:spcPts val="0"/>
              </a:spcAft>
            </a:pPr>
            <a:r>
              <a:rPr lang="en-US" sz="1600" dirty="0"/>
              <a:t>N</a:t>
            </a:r>
            <a:r>
              <a:rPr lang="en-US" sz="1600" dirty="0" smtClean="0"/>
              <a:t>ot a lien on production start — can be run as a “follow-on” pipeline after </a:t>
            </a:r>
            <a:r>
              <a:rPr lang="en-US" sz="1600" i="1" dirty="0">
                <a:cs typeface="Courier"/>
              </a:rPr>
              <a:t>stacker</a:t>
            </a:r>
            <a:r>
              <a:rPr lang="en-US" sz="1600" dirty="0"/>
              <a:t> </a:t>
            </a:r>
            <a:r>
              <a:rPr lang="en-US" sz="1600" dirty="0" smtClean="0"/>
              <a:t>pipeline </a:t>
            </a:r>
            <a:r>
              <a:rPr lang="en-US" sz="1600" i="1" dirty="0" smtClean="0"/>
              <a:t>if required</a:t>
            </a:r>
            <a:endParaRPr lang="en-US" sz="1600" dirty="0" smtClean="0">
              <a:solidFill>
                <a:schemeClr val="tx1"/>
              </a:solidFill>
            </a:endParaRPr>
          </a:p>
          <a:p>
            <a:pPr lvl="1">
              <a:lnSpc>
                <a:spcPct val="100000"/>
              </a:lnSpc>
              <a:spcBef>
                <a:spcPts val="0"/>
              </a:spcBef>
              <a:spcAft>
                <a:spcPts val="0"/>
              </a:spcAft>
            </a:pPr>
            <a:r>
              <a:rPr lang="en-US" dirty="0" smtClean="0"/>
              <a:t>Continuing </a:t>
            </a:r>
            <a:r>
              <a:rPr lang="en-US" dirty="0"/>
              <a:t>development of specifications for post-detection phase pipelines</a:t>
            </a:r>
          </a:p>
          <a:p>
            <a:pPr lvl="2">
              <a:lnSpc>
                <a:spcPct val="100000"/>
              </a:lnSpc>
              <a:spcBef>
                <a:spcPts val="0"/>
              </a:spcBef>
              <a:spcAft>
                <a:spcPts val="0"/>
              </a:spcAft>
            </a:pPr>
            <a:r>
              <a:rPr lang="en-US" sz="1600" dirty="0"/>
              <a:t>Completed aperture photometry specifications</a:t>
            </a:r>
          </a:p>
          <a:p>
            <a:pPr lvl="2">
              <a:lnSpc>
                <a:spcPct val="100000"/>
              </a:lnSpc>
              <a:spcBef>
                <a:spcPts val="0"/>
              </a:spcBef>
              <a:spcAft>
                <a:spcPts val="0"/>
              </a:spcAft>
            </a:pPr>
            <a:r>
              <a:rPr lang="en-US" sz="1600" dirty="0"/>
              <a:t>Developed draft specifications for spectral </a:t>
            </a:r>
            <a:r>
              <a:rPr lang="en-US" sz="1600" dirty="0" smtClean="0"/>
              <a:t>fits</a:t>
            </a:r>
          </a:p>
          <a:p>
            <a:pPr lvl="1">
              <a:lnSpc>
                <a:spcPct val="100000"/>
              </a:lnSpc>
              <a:spcBef>
                <a:spcPts val="0"/>
              </a:spcBef>
              <a:spcAft>
                <a:spcPts val="0"/>
              </a:spcAft>
            </a:pPr>
            <a:r>
              <a:rPr lang="en-US" dirty="0"/>
              <a:t>A</a:t>
            </a:r>
            <a:r>
              <a:rPr lang="en-US" dirty="0" smtClean="0"/>
              <a:t>perture photometry paper (</a:t>
            </a:r>
            <a:r>
              <a:rPr lang="en-US" dirty="0" err="1" smtClean="0"/>
              <a:t>Primini</a:t>
            </a:r>
            <a:r>
              <a:rPr lang="en-US" dirty="0" smtClean="0"/>
              <a:t> and </a:t>
            </a:r>
            <a:r>
              <a:rPr lang="en-US" dirty="0" err="1" smtClean="0"/>
              <a:t>Kashyap</a:t>
            </a:r>
            <a:r>
              <a:rPr lang="en-US" dirty="0" smtClean="0"/>
              <a:t>) accepted for publication by </a:t>
            </a:r>
            <a:r>
              <a:rPr lang="en-US" dirty="0" err="1" smtClean="0"/>
              <a:t>ApJ</a:t>
            </a:r>
            <a:r>
              <a:rPr lang="en-US" dirty="0" smtClean="0"/>
              <a:t> (Nov. 10 issue)</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3</a:t>
            </a:fld>
            <a:endParaRPr lang="en-US" dirty="0" smtClean="0"/>
          </a:p>
        </p:txBody>
      </p:sp>
    </p:spTree>
    <p:extLst>
      <p:ext uri="{BB962C8B-B14F-4D97-AF65-F5344CB8AC3E}">
        <p14:creationId xmlns:p14="http://schemas.microsoft.com/office/powerpoint/2010/main" val="1743986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533400"/>
          </a:xfrm>
        </p:spPr>
        <p:txBody>
          <a:bodyPr/>
          <a:lstStyle/>
          <a:p>
            <a:r>
              <a:rPr lang="en-US" dirty="0" smtClean="0"/>
              <a:t>Release 2: Software Highlights</a:t>
            </a:r>
            <a:endParaRPr lang="en-US" dirty="0"/>
          </a:p>
        </p:txBody>
      </p:sp>
      <p:sp>
        <p:nvSpPr>
          <p:cNvPr id="3" name="Content Placeholder 2"/>
          <p:cNvSpPr>
            <a:spLocks noGrp="1"/>
          </p:cNvSpPr>
          <p:nvPr>
            <p:ph idx="1"/>
          </p:nvPr>
        </p:nvSpPr>
        <p:spPr>
          <a:xfrm>
            <a:off x="685800" y="762000"/>
            <a:ext cx="7924800" cy="5715000"/>
          </a:xfrm>
        </p:spPr>
        <p:txBody>
          <a:bodyPr/>
          <a:lstStyle/>
          <a:p>
            <a:pPr>
              <a:lnSpc>
                <a:spcPct val="100000"/>
              </a:lnSpc>
              <a:spcBef>
                <a:spcPts val="0"/>
              </a:spcBef>
              <a:spcAft>
                <a:spcPts val="0"/>
              </a:spcAft>
              <a:buFontTx/>
              <a:buNone/>
            </a:pPr>
            <a:r>
              <a:rPr lang="en-US" sz="2000" dirty="0" smtClean="0">
                <a:ea typeface="ＭＳ Ｐゴシック" pitchFamily="-111" charset="-128"/>
                <a:cs typeface="ＭＳ Ｐゴシック" pitchFamily="-111" charset="-128"/>
              </a:rPr>
              <a:t>Software Highlights Since Last CUC Meeting</a:t>
            </a:r>
          </a:p>
          <a:p>
            <a:pPr lvl="1">
              <a:lnSpc>
                <a:spcPct val="100000"/>
              </a:lnSpc>
              <a:spcBef>
                <a:spcPts val="0"/>
              </a:spcBef>
              <a:spcAft>
                <a:spcPts val="0"/>
              </a:spcAft>
            </a:pPr>
            <a:r>
              <a:rPr lang="en-US" dirty="0">
                <a:solidFill>
                  <a:schemeClr val="tx1"/>
                </a:solidFill>
              </a:rPr>
              <a:t>Continued developing/refining pipelines through </a:t>
            </a:r>
            <a:r>
              <a:rPr lang="en-US" i="1" dirty="0">
                <a:solidFill>
                  <a:schemeClr val="tx1"/>
                </a:solidFill>
                <a:cs typeface="Courier"/>
              </a:rPr>
              <a:t>stacker</a:t>
            </a:r>
            <a:r>
              <a:rPr lang="en-US" dirty="0"/>
              <a:t> pipeline</a:t>
            </a:r>
            <a:endParaRPr lang="en-US" sz="1600" dirty="0">
              <a:solidFill>
                <a:schemeClr val="tx1"/>
              </a:solidFill>
            </a:endParaRPr>
          </a:p>
          <a:p>
            <a:pPr lvl="2">
              <a:lnSpc>
                <a:spcPct val="100000"/>
              </a:lnSpc>
              <a:spcBef>
                <a:spcPts val="0"/>
              </a:spcBef>
              <a:spcAft>
                <a:spcPts val="0"/>
              </a:spcAft>
            </a:pPr>
            <a:r>
              <a:rPr lang="en-US" sz="1600" dirty="0" smtClean="0"/>
              <a:t>Corrected stacked-observation astrometry </a:t>
            </a:r>
            <a:r>
              <a:rPr lang="en-US" sz="1600" dirty="0"/>
              <a:t>to exposure weighted aspect solution</a:t>
            </a:r>
          </a:p>
          <a:p>
            <a:pPr lvl="2">
              <a:lnSpc>
                <a:spcPct val="100000"/>
              </a:lnSpc>
              <a:spcBef>
                <a:spcPts val="0"/>
              </a:spcBef>
              <a:spcAft>
                <a:spcPts val="0"/>
              </a:spcAft>
            </a:pPr>
            <a:r>
              <a:rPr lang="en-US" sz="1600" dirty="0"/>
              <a:t>Developed new adaptive smoothing algorithm for background maps</a:t>
            </a:r>
          </a:p>
          <a:p>
            <a:pPr lvl="3">
              <a:lnSpc>
                <a:spcPct val="100000"/>
              </a:lnSpc>
              <a:spcBef>
                <a:spcPts val="0"/>
              </a:spcBef>
              <a:spcAft>
                <a:spcPts val="0"/>
              </a:spcAft>
            </a:pPr>
            <a:r>
              <a:rPr lang="en-US" sz="1600" dirty="0"/>
              <a:t>Ensures smoothing scale is sufficiently long on-axis </a:t>
            </a:r>
            <a:r>
              <a:rPr lang="en-US" sz="1600" dirty="0" smtClean="0"/>
              <a:t>(where </a:t>
            </a:r>
            <a:r>
              <a:rPr lang="en-US" sz="1600" dirty="0"/>
              <a:t>PSF is </a:t>
            </a:r>
            <a:r>
              <a:rPr lang="en-US" sz="1600" dirty="0" smtClean="0"/>
              <a:t>small)</a:t>
            </a:r>
            <a:endParaRPr lang="en-US" sz="1600" dirty="0"/>
          </a:p>
          <a:p>
            <a:pPr lvl="2">
              <a:lnSpc>
                <a:spcPct val="100000"/>
              </a:lnSpc>
              <a:spcBef>
                <a:spcPts val="0"/>
              </a:spcBef>
              <a:spcAft>
                <a:spcPts val="0"/>
              </a:spcAft>
            </a:pPr>
            <a:r>
              <a:rPr lang="en-US" sz="1600" dirty="0" smtClean="0"/>
              <a:t>Determined position </a:t>
            </a:r>
            <a:r>
              <a:rPr lang="en-US" sz="1600" dirty="0"/>
              <a:t>error </a:t>
            </a:r>
            <a:r>
              <a:rPr lang="en-US" sz="1600" dirty="0" smtClean="0"/>
              <a:t>ellipses from per-detection fit statistic surfaces using </a:t>
            </a:r>
            <a:r>
              <a:rPr lang="en-US" sz="1600" dirty="0" err="1" smtClean="0"/>
              <a:t>pyBLoCXS</a:t>
            </a:r>
            <a:r>
              <a:rPr lang="en-US" sz="1600" dirty="0" smtClean="0"/>
              <a:t> MCMC algorithm </a:t>
            </a:r>
            <a:r>
              <a:rPr lang="en-US" sz="1600" dirty="0"/>
              <a:t>in </a:t>
            </a:r>
            <a:r>
              <a:rPr lang="en-US" sz="1600" i="1" dirty="0"/>
              <a:t>Sherpa</a:t>
            </a:r>
          </a:p>
          <a:p>
            <a:pPr lvl="2">
              <a:lnSpc>
                <a:spcPct val="100000"/>
              </a:lnSpc>
              <a:spcBef>
                <a:spcPts val="0"/>
              </a:spcBef>
              <a:spcAft>
                <a:spcPts val="0"/>
              </a:spcAft>
            </a:pPr>
            <a:r>
              <a:rPr lang="en-US" sz="1600" dirty="0" smtClean="0"/>
              <a:t>Extensively investigated and refined </a:t>
            </a:r>
            <a:r>
              <a:rPr lang="en-US" sz="1600" dirty="0"/>
              <a:t>algorithms based on science testing</a:t>
            </a:r>
          </a:p>
          <a:p>
            <a:pPr lvl="2">
              <a:lnSpc>
                <a:spcPct val="100000"/>
              </a:lnSpc>
              <a:spcBef>
                <a:spcPts val="0"/>
              </a:spcBef>
              <a:spcAft>
                <a:spcPts val="0"/>
              </a:spcAft>
            </a:pPr>
            <a:r>
              <a:rPr lang="en-US" sz="1600" dirty="0"/>
              <a:t>Identified and resolved bugs/unexpected issues as necessary</a:t>
            </a:r>
          </a:p>
          <a:p>
            <a:pPr lvl="1">
              <a:lnSpc>
                <a:spcPct val="100000"/>
              </a:lnSpc>
              <a:spcBef>
                <a:spcPts val="0"/>
              </a:spcBef>
              <a:spcAft>
                <a:spcPts val="0"/>
              </a:spcAft>
            </a:pPr>
            <a:r>
              <a:rPr lang="en-US" dirty="0" smtClean="0">
                <a:solidFill>
                  <a:schemeClr val="tx1"/>
                </a:solidFill>
              </a:rPr>
              <a:t>Infrastructure updates</a:t>
            </a:r>
            <a:endParaRPr lang="en-US" dirty="0">
              <a:solidFill>
                <a:schemeClr val="tx1"/>
              </a:solidFill>
            </a:endParaRPr>
          </a:p>
          <a:p>
            <a:pPr lvl="2">
              <a:lnSpc>
                <a:spcPct val="100000"/>
              </a:lnSpc>
              <a:spcBef>
                <a:spcPts val="0"/>
              </a:spcBef>
              <a:spcAft>
                <a:spcPts val="0"/>
              </a:spcAft>
            </a:pPr>
            <a:r>
              <a:rPr lang="en-US" sz="1600" dirty="0"/>
              <a:t>Evaluated, received, and tested new processing cluster</a:t>
            </a:r>
          </a:p>
          <a:p>
            <a:pPr lvl="3">
              <a:lnSpc>
                <a:spcPct val="100000"/>
              </a:lnSpc>
              <a:spcBef>
                <a:spcPts val="0"/>
              </a:spcBef>
              <a:spcAft>
                <a:spcPts val="0"/>
              </a:spcAft>
            </a:pPr>
            <a:r>
              <a:rPr lang="en-US" sz="1600" dirty="0"/>
              <a:t>8 Dell R910 servers (total 320 cores, 4 TB memory, 43.2 TB local disk</a:t>
            </a:r>
            <a:r>
              <a:rPr lang="en-US" sz="1600" dirty="0" smtClean="0"/>
              <a:t>)</a:t>
            </a:r>
          </a:p>
          <a:p>
            <a:pPr lvl="2">
              <a:lnSpc>
                <a:spcPct val="100000"/>
              </a:lnSpc>
              <a:spcBef>
                <a:spcPts val="0"/>
              </a:spcBef>
              <a:spcAft>
                <a:spcPts val="0"/>
              </a:spcAft>
            </a:pPr>
            <a:r>
              <a:rPr lang="en-US" sz="1600" dirty="0"/>
              <a:t>Established simulation thread</a:t>
            </a:r>
          </a:p>
          <a:p>
            <a:pPr lvl="2">
              <a:lnSpc>
                <a:spcPct val="100000"/>
              </a:lnSpc>
              <a:spcBef>
                <a:spcPts val="0"/>
              </a:spcBef>
              <a:spcAft>
                <a:spcPts val="0"/>
              </a:spcAft>
            </a:pPr>
            <a:r>
              <a:rPr lang="en-US" sz="1600" dirty="0" smtClean="0"/>
              <a:t>Rationalized </a:t>
            </a:r>
            <a:r>
              <a:rPr lang="en-US" sz="1600" dirty="0"/>
              <a:t>archival file data products, contents, and file headers</a:t>
            </a:r>
          </a:p>
          <a:p>
            <a:pPr lvl="2">
              <a:lnSpc>
                <a:spcPct val="100000"/>
              </a:lnSpc>
              <a:spcBef>
                <a:spcPts val="0"/>
              </a:spcBef>
              <a:spcAft>
                <a:spcPts val="0"/>
              </a:spcAft>
            </a:pPr>
            <a:r>
              <a:rPr lang="en-US" sz="1600" dirty="0"/>
              <a:t>Integrated quality assurance pipelines and manual quality assurance GUI</a:t>
            </a:r>
          </a:p>
          <a:p>
            <a:pPr lvl="2">
              <a:lnSpc>
                <a:spcPct val="100000"/>
              </a:lnSpc>
              <a:spcBef>
                <a:spcPts val="0"/>
              </a:spcBef>
              <a:spcAft>
                <a:spcPts val="0"/>
              </a:spcAft>
            </a:pPr>
            <a:r>
              <a:rPr lang="en-US" sz="1600" dirty="0" smtClean="0"/>
              <a:t>Migrated CSC archive infrastructure to </a:t>
            </a:r>
            <a:r>
              <a:rPr lang="en-US" sz="1600" dirty="0"/>
              <a:t>64 </a:t>
            </a:r>
            <a:r>
              <a:rPr lang="en-US" sz="1600" dirty="0" smtClean="0"/>
              <a:t>bit Linux</a:t>
            </a:r>
            <a:endParaRPr lang="en-US" sz="1600" dirty="0"/>
          </a:p>
          <a:p>
            <a:pPr lvl="2">
              <a:lnSpc>
                <a:spcPct val="100000"/>
              </a:lnSpc>
              <a:spcBef>
                <a:spcPts val="0"/>
              </a:spcBef>
              <a:spcAft>
                <a:spcPts val="0"/>
              </a:spcAft>
            </a:pPr>
            <a:r>
              <a:rPr lang="en-US" sz="1600" dirty="0" smtClean="0"/>
              <a:t>Added </a:t>
            </a:r>
            <a:r>
              <a:rPr lang="en-US" sz="1600" dirty="0"/>
              <a:t>automated population of web pages to assist review of test run results </a:t>
            </a:r>
            <a:endParaRPr lang="en-US" sz="1600" dirty="0" smtClean="0"/>
          </a:p>
          <a:p>
            <a:pPr lvl="1">
              <a:lnSpc>
                <a:spcPct val="100000"/>
              </a:lnSpc>
              <a:spcBef>
                <a:spcPts val="0"/>
              </a:spcBef>
              <a:spcAft>
                <a:spcPts val="0"/>
              </a:spcAft>
            </a:pPr>
            <a:r>
              <a:rPr lang="en-US" dirty="0">
                <a:solidFill>
                  <a:schemeClr val="tx1"/>
                </a:solidFill>
              </a:rPr>
              <a:t>Science testing</a:t>
            </a:r>
          </a:p>
          <a:p>
            <a:pPr lvl="2">
              <a:lnSpc>
                <a:spcPct val="100000"/>
              </a:lnSpc>
              <a:spcBef>
                <a:spcPts val="0"/>
              </a:spcBef>
              <a:spcAft>
                <a:spcPts val="0"/>
              </a:spcAft>
            </a:pPr>
            <a:r>
              <a:rPr lang="en-US" sz="1600" dirty="0"/>
              <a:t>Continued to support extensive science testing through </a:t>
            </a:r>
            <a:r>
              <a:rPr lang="en-US" sz="1600" spc="-100" dirty="0">
                <a:latin typeface="Courier"/>
                <a:cs typeface="Courier"/>
              </a:rPr>
              <a:t>stacker</a:t>
            </a:r>
            <a:r>
              <a:rPr lang="en-US" sz="1600" dirty="0"/>
              <a:t> pipeline</a:t>
            </a:r>
          </a:p>
          <a:p>
            <a:pPr lvl="2">
              <a:lnSpc>
                <a:spcPct val="100000"/>
              </a:lnSpc>
              <a:spcBef>
                <a:spcPts val="0"/>
              </a:spcBef>
              <a:spcAft>
                <a:spcPts val="0"/>
              </a:spcAft>
            </a:pPr>
            <a:r>
              <a:rPr lang="en-US" sz="1600" dirty="0" smtClean="0"/>
              <a:t>Continued managing </a:t>
            </a:r>
            <a:r>
              <a:rPr lang="en-US" sz="1600" dirty="0"/>
              <a:t>pipeline test runs and </a:t>
            </a:r>
            <a:r>
              <a:rPr lang="en-US" sz="1600" dirty="0" smtClean="0"/>
              <a:t>simulations</a:t>
            </a:r>
          </a:p>
          <a:p>
            <a:pPr lvl="2">
              <a:lnSpc>
                <a:spcPct val="100000"/>
              </a:lnSpc>
              <a:spcBef>
                <a:spcPts val="0"/>
              </a:spcBef>
              <a:spcAft>
                <a:spcPts val="0"/>
              </a:spcAft>
            </a:pPr>
            <a:r>
              <a:rPr lang="en-US" sz="1600" dirty="0" smtClean="0"/>
              <a:t>Continued performing </a:t>
            </a:r>
            <a:r>
              <a:rPr lang="en-US" sz="1600" dirty="0"/>
              <a:t>preliminary </a:t>
            </a:r>
            <a:r>
              <a:rPr lang="en-US" sz="1600" dirty="0" smtClean="0"/>
              <a:t>assessments of test runs </a:t>
            </a:r>
            <a:r>
              <a:rPr lang="en-US" sz="1600" dirty="0"/>
              <a:t>prior to science </a:t>
            </a:r>
            <a:r>
              <a:rPr lang="en-US" sz="1600" dirty="0" smtClean="0"/>
              <a:t>review</a:t>
            </a:r>
            <a:endParaRPr lang="en-US" sz="1600" dirty="0"/>
          </a:p>
          <a:p>
            <a:pPr lvl="3">
              <a:lnSpc>
                <a:spcPct val="100000"/>
              </a:lnSpc>
              <a:spcBef>
                <a:spcPts val="0"/>
              </a:spcBef>
              <a:spcAft>
                <a:spcPts val="0"/>
              </a:spcAft>
            </a:pPr>
            <a:endParaRPr lang="en-US" sz="1600" dirty="0"/>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4</a:t>
            </a:fld>
            <a:endParaRPr lang="en-US" dirty="0" smtClean="0"/>
          </a:p>
        </p:txBody>
      </p:sp>
    </p:spTree>
    <p:extLst>
      <p:ext uri="{BB962C8B-B14F-4D97-AF65-F5344CB8AC3E}">
        <p14:creationId xmlns:p14="http://schemas.microsoft.com/office/powerpoint/2010/main" val="4182008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Source Detection</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5</a:t>
            </a:fld>
            <a:endParaRPr lang="en-US" dirty="0" smtClean="0"/>
          </a:p>
        </p:txBody>
      </p:sp>
      <p:sp>
        <p:nvSpPr>
          <p:cNvPr id="9" name="TextBox 8"/>
          <p:cNvSpPr txBox="1"/>
          <p:nvPr/>
        </p:nvSpPr>
        <p:spPr>
          <a:xfrm>
            <a:off x="152400" y="5687568"/>
            <a:ext cx="8839200" cy="830997"/>
          </a:xfrm>
          <a:prstGeom prst="rect">
            <a:avLst/>
          </a:prstGeom>
          <a:noFill/>
        </p:spPr>
        <p:txBody>
          <a:bodyPr wrap="square" rtlCol="0">
            <a:spAutoFit/>
          </a:bodyPr>
          <a:lstStyle/>
          <a:p>
            <a:pPr algn="l"/>
            <a:r>
              <a:rPr lang="en-US" sz="1200" b="0" u="none" dirty="0">
                <a:latin typeface="+mn-lt"/>
              </a:rPr>
              <a:t>The image compares source detections between </a:t>
            </a:r>
            <a:r>
              <a:rPr lang="en-US" sz="1200" b="0" u="none" dirty="0" smtClean="0">
                <a:latin typeface="+mn-lt"/>
              </a:rPr>
              <a:t>rel. </a:t>
            </a:r>
            <a:r>
              <a:rPr lang="en-US" sz="1200" b="0" u="none" dirty="0">
                <a:latin typeface="+mn-lt"/>
              </a:rPr>
              <a:t>1</a:t>
            </a:r>
            <a:r>
              <a:rPr lang="en-US" sz="1200" b="0" u="none" dirty="0" smtClean="0">
                <a:latin typeface="+mn-lt"/>
              </a:rPr>
              <a:t> and </a:t>
            </a:r>
            <a:r>
              <a:rPr lang="en-US" sz="1200" b="0" u="none" dirty="0">
                <a:latin typeface="+mn-lt"/>
              </a:rPr>
              <a:t>the expected performance for </a:t>
            </a:r>
            <a:r>
              <a:rPr lang="en-US" sz="1200" b="0" u="none" dirty="0" smtClean="0">
                <a:latin typeface="+mn-lt"/>
              </a:rPr>
              <a:t>rel. </a:t>
            </a:r>
            <a:r>
              <a:rPr lang="en-US" sz="1200" b="0" u="none" dirty="0">
                <a:latin typeface="+mn-lt"/>
              </a:rPr>
              <a:t>2, in a region of the Orion nebula (M42). </a:t>
            </a:r>
            <a:r>
              <a:rPr lang="en-US" sz="1200" b="0" u="none" dirty="0" smtClean="0">
                <a:latin typeface="+mn-lt"/>
              </a:rPr>
              <a:t> The </a:t>
            </a:r>
            <a:r>
              <a:rPr lang="en-US" sz="1200" b="0" u="none" dirty="0">
                <a:latin typeface="+mn-lt"/>
              </a:rPr>
              <a:t>image is ~</a:t>
            </a:r>
            <a:r>
              <a:rPr lang="en-US" sz="1200" b="0" u="none" dirty="0" smtClean="0">
                <a:latin typeface="+mn-lt"/>
              </a:rPr>
              <a:t>4′ </a:t>
            </a:r>
            <a:r>
              <a:rPr lang="en-US" sz="1200" b="0" u="none" dirty="0">
                <a:latin typeface="+mn-lt"/>
              </a:rPr>
              <a:t>across</a:t>
            </a:r>
            <a:r>
              <a:rPr lang="en-US" sz="1200" b="0" u="none" dirty="0" smtClean="0">
                <a:latin typeface="+mn-lt"/>
              </a:rPr>
              <a:t>.  </a:t>
            </a:r>
            <a:r>
              <a:rPr lang="en-US" sz="1200" b="0" u="none" dirty="0">
                <a:latin typeface="+mn-lt"/>
              </a:rPr>
              <a:t>Bright sources detected in both </a:t>
            </a:r>
            <a:r>
              <a:rPr lang="en-US" sz="1200" b="0" u="none" dirty="0" smtClean="0">
                <a:latin typeface="+mn-lt"/>
              </a:rPr>
              <a:t>releases </a:t>
            </a:r>
            <a:r>
              <a:rPr lang="en-US" sz="1200" b="0" u="none" dirty="0">
                <a:latin typeface="+mn-lt"/>
              </a:rPr>
              <a:t>are indicated by magenta (</a:t>
            </a:r>
            <a:r>
              <a:rPr lang="en-US" sz="1200" b="0" u="none" dirty="0" smtClean="0">
                <a:latin typeface="+mn-lt"/>
              </a:rPr>
              <a:t>rel. </a:t>
            </a:r>
            <a:r>
              <a:rPr lang="en-US" sz="1200" b="0" u="none" dirty="0">
                <a:latin typeface="+mn-lt"/>
              </a:rPr>
              <a:t>2 likelihood, </a:t>
            </a:r>
            <a:r>
              <a:rPr lang="en-US" sz="1200" b="0" u="none" dirty="0" smtClean="0">
                <a:latin typeface="+mn-lt"/>
              </a:rPr>
              <a:t>ℒ </a:t>
            </a:r>
            <a:r>
              <a:rPr lang="en-US" sz="1200" b="0" u="none" dirty="0">
                <a:latin typeface="+mn-lt"/>
              </a:rPr>
              <a:t>≥ 15) or blue (9 ≤ </a:t>
            </a:r>
            <a:r>
              <a:rPr lang="en-US" sz="1200" b="0" u="none" dirty="0" smtClean="0"/>
              <a:t>ℒ</a:t>
            </a:r>
            <a:r>
              <a:rPr lang="en-US" sz="1200" b="0" u="none" dirty="0" smtClean="0">
                <a:latin typeface="+mn-lt"/>
              </a:rPr>
              <a:t> &lt; </a:t>
            </a:r>
            <a:r>
              <a:rPr lang="en-US" sz="1200" b="0" u="none" dirty="0">
                <a:latin typeface="+mn-lt"/>
              </a:rPr>
              <a:t>15) circles. Green circles indicate </a:t>
            </a:r>
            <a:r>
              <a:rPr lang="en-US" sz="1200" b="0" u="none" dirty="0" smtClean="0">
                <a:latin typeface="+mn-lt"/>
              </a:rPr>
              <a:t>rel. 2 </a:t>
            </a:r>
            <a:r>
              <a:rPr lang="en-US" sz="1200" b="0" u="none" dirty="0">
                <a:latin typeface="+mn-lt"/>
              </a:rPr>
              <a:t>sources with </a:t>
            </a:r>
            <a:r>
              <a:rPr lang="en-US" sz="1200" b="0" u="none" dirty="0" smtClean="0"/>
              <a:t>ℒ</a:t>
            </a:r>
            <a:r>
              <a:rPr lang="en-US" sz="1200" b="0" u="none" dirty="0" smtClean="0">
                <a:latin typeface="+mn-lt"/>
              </a:rPr>
              <a:t> </a:t>
            </a:r>
            <a:r>
              <a:rPr lang="en-US" sz="1200" b="0" u="none" dirty="0">
                <a:latin typeface="+mn-lt"/>
              </a:rPr>
              <a:t>≥ 15 </a:t>
            </a:r>
            <a:r>
              <a:rPr lang="en-US" sz="1200" b="0" u="none" dirty="0" smtClean="0">
                <a:latin typeface="+mn-lt"/>
              </a:rPr>
              <a:t>not </a:t>
            </a:r>
            <a:r>
              <a:rPr lang="en-US" sz="1200" b="0" u="none" dirty="0">
                <a:latin typeface="+mn-lt"/>
              </a:rPr>
              <a:t>found in </a:t>
            </a:r>
            <a:r>
              <a:rPr lang="en-US" sz="1200" b="0" u="none" dirty="0" smtClean="0">
                <a:latin typeface="+mn-lt"/>
              </a:rPr>
              <a:t>rel. </a:t>
            </a:r>
            <a:r>
              <a:rPr lang="en-US" sz="1200" b="0" u="none" dirty="0">
                <a:latin typeface="+mn-lt"/>
              </a:rPr>
              <a:t>1, while yellow circles indicate </a:t>
            </a:r>
            <a:r>
              <a:rPr lang="en-US" sz="1200" b="0" u="none" dirty="0" smtClean="0">
                <a:latin typeface="+mn-lt"/>
              </a:rPr>
              <a:t>rel. </a:t>
            </a:r>
            <a:r>
              <a:rPr lang="en-US" sz="1200" b="0" u="none" dirty="0">
                <a:latin typeface="+mn-lt"/>
              </a:rPr>
              <a:t>2 sources </a:t>
            </a:r>
            <a:r>
              <a:rPr lang="en-US" sz="1200" b="0" u="none" dirty="0" smtClean="0">
                <a:latin typeface="+mn-lt"/>
              </a:rPr>
              <a:t>with </a:t>
            </a:r>
            <a:r>
              <a:rPr lang="en-US" sz="1200" b="0" u="none" dirty="0">
                <a:latin typeface="+mn-lt"/>
              </a:rPr>
              <a:t>9 ≤ </a:t>
            </a:r>
            <a:r>
              <a:rPr lang="en-US" sz="1200" b="0" u="none" dirty="0" smtClean="0"/>
              <a:t>ℒ</a:t>
            </a:r>
            <a:r>
              <a:rPr lang="en-US" sz="1200" b="0" u="none" dirty="0" smtClean="0">
                <a:latin typeface="+mn-lt"/>
              </a:rPr>
              <a:t> </a:t>
            </a:r>
            <a:r>
              <a:rPr lang="en-US" sz="1200" b="0" u="none" dirty="0">
                <a:latin typeface="+mn-lt"/>
              </a:rPr>
              <a:t>&lt; 15 not found in </a:t>
            </a:r>
            <a:r>
              <a:rPr lang="en-US" sz="1200" b="0" u="none" dirty="0" smtClean="0">
                <a:latin typeface="+mn-lt"/>
              </a:rPr>
              <a:t>rel. </a:t>
            </a:r>
            <a:r>
              <a:rPr lang="en-US" sz="1200" b="0" u="none" dirty="0">
                <a:latin typeface="+mn-lt"/>
              </a:rPr>
              <a:t>1. Red crosses mark detections </a:t>
            </a:r>
            <a:r>
              <a:rPr lang="en-US" sz="1200" b="0" u="none" dirty="0" smtClean="0">
                <a:latin typeface="+mn-lt"/>
              </a:rPr>
              <a:t>from rel. </a:t>
            </a:r>
            <a:r>
              <a:rPr lang="en-US" sz="1200" b="0" u="none" dirty="0">
                <a:latin typeface="+mn-lt"/>
              </a:rPr>
              <a:t>1 that were either not detected in </a:t>
            </a:r>
            <a:r>
              <a:rPr lang="en-US" sz="1200" b="0" u="none" dirty="0" smtClean="0">
                <a:latin typeface="+mn-lt"/>
              </a:rPr>
              <a:t>rel. </a:t>
            </a:r>
            <a:r>
              <a:rPr lang="en-US" sz="1200" b="0" u="none" dirty="0">
                <a:latin typeface="+mn-lt"/>
              </a:rPr>
              <a:t>2 or that have </a:t>
            </a:r>
            <a:r>
              <a:rPr lang="en-US" sz="1200" b="0" u="none" dirty="0" smtClean="0"/>
              <a:t>ℒ</a:t>
            </a:r>
            <a:r>
              <a:rPr lang="en-US" sz="1200" b="0" u="none" dirty="0" smtClean="0">
                <a:latin typeface="+mn-lt"/>
              </a:rPr>
              <a:t> </a:t>
            </a:r>
            <a:r>
              <a:rPr lang="en-US" sz="1200" b="0" u="none" dirty="0">
                <a:latin typeface="+mn-lt"/>
              </a:rPr>
              <a:t>&lt; 9 (and are therefore flagged as false). </a:t>
            </a:r>
          </a:p>
        </p:txBody>
      </p:sp>
      <p:pic>
        <p:nvPicPr>
          <p:cNvPr id="2" name="Picture 1" descr="P2-9_f1.pdf"/>
          <p:cNvPicPr>
            <a:picLocks noChangeAspect="1"/>
          </p:cNvPicPr>
          <p:nvPr/>
        </p:nvPicPr>
        <p:blipFill rotWithShape="1">
          <a:blip r:embed="rId2">
            <a:extLst>
              <a:ext uri="{28A0092B-C50C-407E-A947-70E740481C1C}">
                <a14:useLocalDpi xmlns:a14="http://schemas.microsoft.com/office/drawing/2010/main" val="0"/>
              </a:ext>
            </a:extLst>
          </a:blip>
          <a:srcRect t="1" b="-482"/>
          <a:stretch/>
        </p:blipFill>
        <p:spPr>
          <a:xfrm>
            <a:off x="1143000" y="795529"/>
            <a:ext cx="6816933" cy="49834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Source Positions</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6</a:t>
            </a:fld>
            <a:endParaRPr lang="en-US" dirty="0" smtClean="0"/>
          </a:p>
        </p:txBody>
      </p:sp>
      <p:sp>
        <p:nvSpPr>
          <p:cNvPr id="9" name="TextBox 8"/>
          <p:cNvSpPr txBox="1"/>
          <p:nvPr/>
        </p:nvSpPr>
        <p:spPr>
          <a:xfrm>
            <a:off x="304800" y="4724400"/>
            <a:ext cx="8458200" cy="646331"/>
          </a:xfrm>
          <a:prstGeom prst="rect">
            <a:avLst/>
          </a:prstGeom>
          <a:noFill/>
        </p:spPr>
        <p:txBody>
          <a:bodyPr wrap="square" rtlCol="0">
            <a:spAutoFit/>
          </a:bodyPr>
          <a:lstStyle/>
          <a:p>
            <a:pPr algn="l"/>
            <a:r>
              <a:rPr lang="en-US" sz="1200" b="0" u="none" dirty="0">
                <a:latin typeface="+mn-lt"/>
              </a:rPr>
              <a:t>For simulated point sources with more than 50 counts and 𝜃 &lt; 3′ (left), the mean error in the fitted position is ~0.005</a:t>
            </a:r>
            <a:r>
              <a:rPr lang="en-US" sz="1200" b="0" u="none" dirty="0" smtClean="0">
                <a:latin typeface="+mn-lt"/>
              </a:rPr>
              <a:t>″ </a:t>
            </a:r>
            <a:r>
              <a:rPr lang="en-US" sz="1200" b="0" u="none" dirty="0">
                <a:latin typeface="+mn-lt"/>
              </a:rPr>
              <a:t>in both α and </a:t>
            </a:r>
            <a:r>
              <a:rPr lang="en-US" sz="1200" b="0" u="none" dirty="0" err="1">
                <a:latin typeface="+mn-lt"/>
              </a:rPr>
              <a:t>δ</a:t>
            </a:r>
            <a:r>
              <a:rPr lang="en-US" sz="1200" b="0" u="none" dirty="0">
                <a:latin typeface="+mn-lt"/>
              </a:rPr>
              <a:t>, with an </a:t>
            </a:r>
            <a:r>
              <a:rPr lang="en-US" sz="1200" b="0" u="none" dirty="0" err="1" smtClean="0">
                <a:latin typeface="+mn-lt"/>
              </a:rPr>
              <a:t>rms</a:t>
            </a:r>
            <a:r>
              <a:rPr lang="en-US" sz="1200" b="0" u="none" dirty="0" smtClean="0">
                <a:latin typeface="+mn-lt"/>
              </a:rPr>
              <a:t> </a:t>
            </a:r>
            <a:r>
              <a:rPr lang="en-US" sz="1200" b="0" u="none" dirty="0">
                <a:latin typeface="+mn-lt"/>
              </a:rPr>
              <a:t>of ~0.05</a:t>
            </a:r>
            <a:r>
              <a:rPr lang="en-US" sz="1200" b="0" u="none" dirty="0" smtClean="0">
                <a:latin typeface="+mn-lt"/>
              </a:rPr>
              <a:t>″.  For </a:t>
            </a:r>
            <a:r>
              <a:rPr lang="en-US" sz="1200" b="0" u="none" dirty="0">
                <a:latin typeface="+mn-lt"/>
              </a:rPr>
              <a:t>1</a:t>
            </a:r>
            <a:r>
              <a:rPr lang="en-US" sz="1200" b="0" u="none" dirty="0" smtClean="0">
                <a:latin typeface="+mn-lt"/>
              </a:rPr>
              <a:t>″ </a:t>
            </a:r>
            <a:r>
              <a:rPr lang="en-US" sz="1200" b="0" u="none" dirty="0">
                <a:latin typeface="+mn-lt"/>
              </a:rPr>
              <a:t>extended sources (right), the mean error is comparable, but the </a:t>
            </a:r>
            <a:r>
              <a:rPr lang="en-US" sz="1200" b="0" u="none" dirty="0" err="1" smtClean="0">
                <a:latin typeface="+mn-lt"/>
              </a:rPr>
              <a:t>rms</a:t>
            </a:r>
            <a:r>
              <a:rPr lang="en-US" sz="1200" b="0" u="none" dirty="0" smtClean="0">
                <a:latin typeface="+mn-lt"/>
              </a:rPr>
              <a:t> </a:t>
            </a:r>
            <a:r>
              <a:rPr lang="en-US" sz="1200" b="0" u="none" dirty="0">
                <a:latin typeface="+mn-lt"/>
              </a:rPr>
              <a:t>is ~0.2</a:t>
            </a:r>
            <a:r>
              <a:rPr lang="en-US" sz="1200" b="0" u="none" dirty="0" smtClean="0">
                <a:latin typeface="+mn-lt"/>
              </a:rPr>
              <a:t>″.  </a:t>
            </a:r>
            <a:r>
              <a:rPr lang="en-US" sz="1200" b="0" i="1" u="none" dirty="0" smtClean="0">
                <a:latin typeface="+mn-lt"/>
              </a:rPr>
              <a:t>Note </a:t>
            </a:r>
            <a:r>
              <a:rPr lang="en-US" sz="1200" b="0" i="1" u="none" dirty="0">
                <a:latin typeface="+mn-lt"/>
              </a:rPr>
              <a:t>that the scale for the plot on the right is a factor of 10 larger than that for the plot on the </a:t>
            </a:r>
            <a:r>
              <a:rPr lang="en-US" sz="1200" b="0" i="1" u="none" dirty="0" smtClean="0">
                <a:latin typeface="+mn-lt"/>
              </a:rPr>
              <a:t>left.</a:t>
            </a:r>
            <a:endParaRPr lang="en-US" sz="1200" b="0" i="1" u="none" dirty="0">
              <a:latin typeface="+mn-lt"/>
            </a:endParaRPr>
          </a:p>
        </p:txBody>
      </p:sp>
      <p:pic>
        <p:nvPicPr>
          <p:cNvPr id="7" name="Content Placeholder 4" descr="ps_pos_err_thetale3_ngt50.pdf"/>
          <p:cNvPicPr>
            <a:picLocks noGrp="1" noChangeAspect="1"/>
          </p:cNvPicPr>
          <p:nvPr/>
        </p:nvPicPr>
        <p:blipFill rotWithShape="1">
          <a:blip r:embed="rId2"/>
          <a:srcRect l="367" t="-164" r="1969" b="-285"/>
          <a:stretch/>
        </p:blipFill>
        <p:spPr>
          <a:xfrm>
            <a:off x="228600" y="822960"/>
            <a:ext cx="4159063" cy="3794760"/>
          </a:xfrm>
          <a:prstGeom prst="rect">
            <a:avLst/>
          </a:prstGeom>
        </p:spPr>
      </p:pic>
      <p:pic>
        <p:nvPicPr>
          <p:cNvPr id="8" name="Content Placeholder 5" descr="1as_pos_err_thetale3_ngt50.pdf"/>
          <p:cNvPicPr>
            <a:picLocks noGrp="1" noChangeAspect="1"/>
          </p:cNvPicPr>
          <p:nvPr/>
        </p:nvPicPr>
        <p:blipFill rotWithShape="1">
          <a:blip r:embed="rId3"/>
          <a:srcRect l="413" t="-189" r="1923" b="-259"/>
          <a:stretch/>
        </p:blipFill>
        <p:spPr>
          <a:xfrm>
            <a:off x="4754880" y="822960"/>
            <a:ext cx="4159063" cy="3794760"/>
          </a:xfrm>
          <a:prstGeom prst="rect">
            <a:avLst/>
          </a:prstGeom>
        </p:spPr>
      </p:pic>
    </p:spTree>
    <p:extLst>
      <p:ext uri="{BB962C8B-B14F-4D97-AF65-F5344CB8AC3E}">
        <p14:creationId xmlns:p14="http://schemas.microsoft.com/office/powerpoint/2010/main" val="29075834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Source Positions (cont.)</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7</a:t>
            </a:fld>
            <a:endParaRPr lang="en-US" dirty="0" smtClean="0"/>
          </a:p>
        </p:txBody>
      </p:sp>
      <p:sp>
        <p:nvSpPr>
          <p:cNvPr id="9" name="TextBox 8"/>
          <p:cNvSpPr txBox="1"/>
          <p:nvPr/>
        </p:nvSpPr>
        <p:spPr>
          <a:xfrm>
            <a:off x="304800" y="4724400"/>
            <a:ext cx="8458200" cy="646331"/>
          </a:xfrm>
          <a:prstGeom prst="rect">
            <a:avLst/>
          </a:prstGeom>
          <a:noFill/>
        </p:spPr>
        <p:txBody>
          <a:bodyPr wrap="square" rtlCol="0">
            <a:spAutoFit/>
          </a:bodyPr>
          <a:lstStyle/>
          <a:p>
            <a:pPr algn="l"/>
            <a:r>
              <a:rPr lang="en-US" sz="1200" b="0" u="none" dirty="0" smtClean="0">
                <a:latin typeface="+mn-lt"/>
              </a:rPr>
              <a:t>Source position errors in release 2 will be reported as 95% error ellipses computed using Sherpa’s </a:t>
            </a:r>
            <a:r>
              <a:rPr lang="en-US" sz="1200" b="0" u="none" dirty="0" err="1" smtClean="0">
                <a:latin typeface="+mn-lt"/>
              </a:rPr>
              <a:t>get_draws</a:t>
            </a:r>
            <a:r>
              <a:rPr lang="en-US" sz="1200" b="0" u="none" dirty="0" smtClean="0">
                <a:latin typeface="+mn-lt"/>
              </a:rPr>
              <a:t> </a:t>
            </a:r>
            <a:r>
              <a:rPr lang="en-US" sz="1200" b="0" u="none" dirty="0" err="1" smtClean="0">
                <a:latin typeface="+mn-lt"/>
              </a:rPr>
              <a:t>pyBLoCXS</a:t>
            </a:r>
            <a:r>
              <a:rPr lang="en-US" sz="1200" b="0" u="none" dirty="0" smtClean="0">
                <a:latin typeface="+mn-lt"/>
              </a:rPr>
              <a:t> MCMC based algorithm.  The actual draws for each source and energy band will be recorded in archived data products.  The example above shows the accepted draws for a point source located </a:t>
            </a:r>
            <a:r>
              <a:rPr lang="en-US" sz="1200" b="0" u="none" dirty="0">
                <a:latin typeface="+mn-lt"/>
              </a:rPr>
              <a:t>~10′ </a:t>
            </a:r>
            <a:r>
              <a:rPr lang="en-US" sz="1200" b="0" u="none" dirty="0" smtClean="0">
                <a:latin typeface="+mn-lt"/>
              </a:rPr>
              <a:t>off-axis with ~50 net counts in the broad energy band in a single observation.</a:t>
            </a:r>
            <a:endParaRPr lang="en-US" sz="1200" b="0" i="1" u="none" dirty="0">
              <a:latin typeface="+mn-lt"/>
            </a:endParaRPr>
          </a:p>
        </p:txBody>
      </p:sp>
      <p:pic>
        <p:nvPicPr>
          <p:cNvPr id="2" name="Picture 1" descr="draws.pdf"/>
          <p:cNvPicPr>
            <a:picLocks noChangeAspect="1"/>
          </p:cNvPicPr>
          <p:nvPr/>
        </p:nvPicPr>
        <p:blipFill rotWithShape="1">
          <a:blip r:embed="rId2">
            <a:extLst>
              <a:ext uri="{28A0092B-C50C-407E-A947-70E740481C1C}">
                <a14:useLocalDpi xmlns:a14="http://schemas.microsoft.com/office/drawing/2010/main" val="0"/>
              </a:ext>
            </a:extLst>
          </a:blip>
          <a:srcRect l="17241" t="16267" r="15510" b="8854"/>
          <a:stretch/>
        </p:blipFill>
        <p:spPr>
          <a:xfrm>
            <a:off x="2590800" y="838200"/>
            <a:ext cx="4270248" cy="3803904"/>
          </a:xfrm>
          <a:prstGeom prst="rect">
            <a:avLst/>
          </a:prstGeom>
        </p:spPr>
      </p:pic>
    </p:spTree>
    <p:extLst>
      <p:ext uri="{BB962C8B-B14F-4D97-AF65-F5344CB8AC3E}">
        <p14:creationId xmlns:p14="http://schemas.microsoft.com/office/powerpoint/2010/main" val="26395432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Aperture Photometry</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8</a:t>
            </a:fld>
            <a:endParaRPr lang="en-US" dirty="0" smtClean="0"/>
          </a:p>
        </p:txBody>
      </p:sp>
      <p:sp>
        <p:nvSpPr>
          <p:cNvPr id="9" name="TextBox 8"/>
          <p:cNvSpPr txBox="1"/>
          <p:nvPr/>
        </p:nvSpPr>
        <p:spPr>
          <a:xfrm>
            <a:off x="685800" y="5867400"/>
            <a:ext cx="7924800" cy="646331"/>
          </a:xfrm>
          <a:prstGeom prst="rect">
            <a:avLst/>
          </a:prstGeom>
          <a:noFill/>
        </p:spPr>
        <p:txBody>
          <a:bodyPr wrap="square" rtlCol="0">
            <a:spAutoFit/>
          </a:bodyPr>
          <a:lstStyle/>
          <a:p>
            <a:pPr algn="l"/>
            <a:r>
              <a:rPr lang="en-US" sz="1200" b="0" u="none" dirty="0" smtClean="0">
                <a:latin typeface="+mn-lt"/>
              </a:rPr>
              <a:t>Correlation between broad-band amplitude of MLE point source fit and photon flux computed using full aperture photometry formalism for a sample of point sources.  The correlation indicates that the MLE amplitude may be used as a proxy for aperture photometry of point sources in the short term.</a:t>
            </a:r>
            <a:endParaRPr lang="en-US" sz="1200" b="0" i="1" u="none" dirty="0">
              <a:latin typeface="+mn-lt"/>
            </a:endParaRPr>
          </a:p>
        </p:txBody>
      </p:sp>
      <p:pic>
        <p:nvPicPr>
          <p:cNvPr id="2" name="Picture 1" descr="mle_vs_naprates.pdf"/>
          <p:cNvPicPr>
            <a:picLocks noChangeAspect="1"/>
          </p:cNvPicPr>
          <p:nvPr/>
        </p:nvPicPr>
        <p:blipFill rotWithShape="1">
          <a:blip r:embed="rId2">
            <a:extLst>
              <a:ext uri="{28A0092B-C50C-407E-A947-70E740481C1C}">
                <a14:useLocalDpi xmlns:a14="http://schemas.microsoft.com/office/drawing/2010/main" val="0"/>
              </a:ext>
            </a:extLst>
          </a:blip>
          <a:srcRect t="3648" r="13998"/>
          <a:stretch/>
        </p:blipFill>
        <p:spPr>
          <a:xfrm>
            <a:off x="502920" y="777240"/>
            <a:ext cx="8191691" cy="5114942"/>
          </a:xfrm>
          <a:prstGeom prst="rect">
            <a:avLst/>
          </a:prstGeom>
        </p:spPr>
      </p:pic>
      <p:pic>
        <p:nvPicPr>
          <p:cNvPr id="10" name="Picture 9" descr="mle_vs_naprates.pdf"/>
          <p:cNvPicPr>
            <a:picLocks noChangeAspect="1"/>
          </p:cNvPicPr>
          <p:nvPr/>
        </p:nvPicPr>
        <p:blipFill rotWithShape="1">
          <a:blip r:embed="rId3">
            <a:extLst>
              <a:ext uri="{28A0092B-C50C-407E-A947-70E740481C1C}">
                <a14:useLocalDpi xmlns:a14="http://schemas.microsoft.com/office/drawing/2010/main" val="0"/>
              </a:ext>
            </a:extLst>
          </a:blip>
          <a:srcRect l="86424" t="4739" r="-440" b="67877"/>
          <a:stretch/>
        </p:blipFill>
        <p:spPr>
          <a:xfrm>
            <a:off x="7010400" y="3657600"/>
            <a:ext cx="1335024" cy="1453896"/>
          </a:xfrm>
          <a:prstGeom prst="rect">
            <a:avLst/>
          </a:prstGeom>
        </p:spPr>
      </p:pic>
    </p:spTree>
    <p:extLst>
      <p:ext uri="{BB962C8B-B14F-4D97-AF65-F5344CB8AC3E}">
        <p14:creationId xmlns:p14="http://schemas.microsoft.com/office/powerpoint/2010/main" val="29046024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0" y="228600"/>
            <a:ext cx="7772400" cy="533400"/>
          </a:xfrm>
        </p:spPr>
        <p:txBody>
          <a:bodyPr/>
          <a:lstStyle/>
          <a:p>
            <a:r>
              <a:rPr lang="en-US" dirty="0" smtClean="0"/>
              <a:t>Release 2: Aperture Photometry (cont.)</a:t>
            </a:r>
          </a:p>
        </p:txBody>
      </p:sp>
      <p:sp>
        <p:nvSpPr>
          <p:cNvPr id="6" name="Footer Placeholder 4"/>
          <p:cNvSpPr>
            <a:spLocks noGrp="1"/>
          </p:cNvSpPr>
          <p:nvPr>
            <p:ph type="ftr" sz="quarter" idx="10"/>
          </p:nvPr>
        </p:nvSpPr>
        <p:spPr>
          <a:xfrm>
            <a:off x="762000" y="6477000"/>
            <a:ext cx="7772400" cy="228600"/>
          </a:xfrm>
          <a:noFill/>
        </p:spPr>
        <p:txBody>
          <a:bodyPr/>
          <a:lstStyle/>
          <a:p>
            <a:r>
              <a:rPr lang="en-US" dirty="0" smtClean="0"/>
              <a:t>Chandra Source Catalog                             Chandra Users’ Committee Meeting                           October 23, 2014                       Page </a:t>
            </a:r>
            <a:fld id="{D48E1F1A-DCF6-D741-BCA8-90BE6A2FE961}" type="slidenum">
              <a:rPr lang="en-US" smtClean="0"/>
              <a:pPr/>
              <a:t>9</a:t>
            </a:fld>
            <a:endParaRPr lang="en-US" dirty="0" smtClean="0"/>
          </a:p>
        </p:txBody>
      </p:sp>
      <p:pic>
        <p:nvPicPr>
          <p:cNvPr id="3" name="Picture 2" descr="PastedGraphic-2.tiff"/>
          <p:cNvPicPr>
            <a:picLocks noChangeAspect="1"/>
          </p:cNvPicPr>
          <p:nvPr/>
        </p:nvPicPr>
        <p:blipFill rotWithShape="1">
          <a:blip r:embed="rId2">
            <a:extLst>
              <a:ext uri="{28A0092B-C50C-407E-A947-70E740481C1C}">
                <a14:useLocalDpi xmlns:a14="http://schemas.microsoft.com/office/drawing/2010/main" val="0"/>
              </a:ext>
            </a:extLst>
          </a:blip>
          <a:srcRect l="1001" t="10963" r="3000" b="2296"/>
          <a:stretch/>
        </p:blipFill>
        <p:spPr>
          <a:xfrm>
            <a:off x="640080" y="804672"/>
            <a:ext cx="7968608" cy="5111496"/>
          </a:xfrm>
          <a:prstGeom prst="rect">
            <a:avLst/>
          </a:prstGeom>
        </p:spPr>
      </p:pic>
      <p:sp>
        <p:nvSpPr>
          <p:cNvPr id="11" name="TextBox 10"/>
          <p:cNvSpPr txBox="1"/>
          <p:nvPr/>
        </p:nvSpPr>
        <p:spPr>
          <a:xfrm>
            <a:off x="685800" y="5943600"/>
            <a:ext cx="7924800" cy="461665"/>
          </a:xfrm>
          <a:prstGeom prst="rect">
            <a:avLst/>
          </a:prstGeom>
          <a:noFill/>
        </p:spPr>
        <p:txBody>
          <a:bodyPr wrap="square" rtlCol="0">
            <a:spAutoFit/>
          </a:bodyPr>
          <a:lstStyle/>
          <a:p>
            <a:pPr algn="l"/>
            <a:r>
              <a:rPr lang="en-US" sz="1200" b="0" u="none" dirty="0" smtClean="0">
                <a:latin typeface="+mn-lt"/>
              </a:rPr>
              <a:t>Correlation between broad-band amplitude of MLE point source fit and event rate in the source aperture for a sample of point sources extends the correlation to the faintest detectable sources.</a:t>
            </a:r>
            <a:endParaRPr lang="en-US" sz="1200" b="0" i="1" u="none" dirty="0">
              <a:latin typeface="+mn-lt"/>
            </a:endParaRPr>
          </a:p>
        </p:txBody>
      </p:sp>
    </p:spTree>
    <p:extLst>
      <p:ext uri="{BB962C8B-B14F-4D97-AF65-F5344CB8AC3E}">
        <p14:creationId xmlns:p14="http://schemas.microsoft.com/office/powerpoint/2010/main" val="34527742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imonthly">
  <a:themeElements>
    <a:clrScheme name="Bimonthl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monthl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sng"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sng" strike="noStrike" cap="none" normalizeH="0" baseline="0">
            <a:ln>
              <a:noFill/>
            </a:ln>
            <a:solidFill>
              <a:schemeClr val="tx1"/>
            </a:solidFill>
            <a:effectLst/>
            <a:latin typeface="Times" pitchFamily="-112" charset="0"/>
          </a:defRPr>
        </a:defPPr>
      </a:lstStyle>
    </a:lnDef>
  </a:objectDefaults>
  <a:extraClrSchemeLst>
    <a:extraClrScheme>
      <a:clrScheme name="Bimonthl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monthl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monthl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monthl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monthl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monthl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monthl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sng"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sng"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39462</TotalTime>
  <Words>3053</Words>
  <Application>Microsoft Macintosh PowerPoint</Application>
  <PresentationFormat>On-screen Show (4:3)</PresentationFormat>
  <Paragraphs>314</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Bimonthly</vt:lpstr>
      <vt:lpstr>Blank Presentation</vt:lpstr>
      <vt:lpstr>PowerPoint Presentation</vt:lpstr>
      <vt:lpstr>Summary</vt:lpstr>
      <vt:lpstr>Release 2: Science Highlights</vt:lpstr>
      <vt:lpstr>Release 2: Software Highlights</vt:lpstr>
      <vt:lpstr>Release 2: Source Detection</vt:lpstr>
      <vt:lpstr>Release 2: Source Positions</vt:lpstr>
      <vt:lpstr>Release 2: Source Positions (cont.)</vt:lpstr>
      <vt:lpstr>Release 2: Aperture Photometry</vt:lpstr>
      <vt:lpstr>Release 2: Aperture Photometry (cont.)</vt:lpstr>
      <vt:lpstr>For sources with more than 50 counts, with 𝜃 &lt; 3′, the distribution of extent likelihood (i.e., the likelihood that an extended source fit is preferred over a point source fit) is well-separated for actual point and 1″ extended sources (top).  For this range of 𝜃 and counts, an extent likelihood threshold of 20 yields a Type 1 error (mistaking a point source for an extended source) of &lt;&lt; 1%, with a Type 2 error (missing a true extended source) of only a few percent (bottom).</vt:lpstr>
      <vt:lpstr>Release 2: Schedule Update</vt:lpstr>
      <vt:lpstr>Release 2: Production Schedule</vt:lpstr>
      <vt:lpstr>Release 2: Production Schedule (cont.)</vt:lpstr>
      <vt:lpstr>Release 2: Production Schedule (cont.)</vt:lpstr>
      <vt:lpstr>Release 2: Production Schedule (cont.)</vt:lpstr>
      <vt:lpstr>Release 2: Early Release Data</vt:lpstr>
      <vt:lpstr>Release 2: Software Releases</vt:lpstr>
      <vt:lpstr>Release 2: Software Releases (cont.)</vt:lpstr>
      <vt:lpstr>Current Catalog Release: Statistics</vt:lpstr>
      <vt:lpstr>Current Catalog Release: Support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SYSTEM PERFORMANCE VERIFICATION</dc:title>
  <dc:creator>Dr. Whom</dc:creator>
  <cp:lastModifiedBy>Ian Evans</cp:lastModifiedBy>
  <cp:revision>1245</cp:revision>
  <cp:lastPrinted>2012-10-02T16:29:44Z</cp:lastPrinted>
  <dcterms:created xsi:type="dcterms:W3CDTF">2012-10-03T22:27:58Z</dcterms:created>
  <dcterms:modified xsi:type="dcterms:W3CDTF">2014-10-22T19:04:11Z</dcterms:modified>
</cp:coreProperties>
</file>